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318" r:id="rId5"/>
    <p:sldId id="258" r:id="rId6"/>
    <p:sldId id="260" r:id="rId7"/>
    <p:sldId id="261" r:id="rId8"/>
    <p:sldId id="306" r:id="rId9"/>
    <p:sldId id="307" r:id="rId10"/>
    <p:sldId id="308" r:id="rId11"/>
    <p:sldId id="262" r:id="rId12"/>
    <p:sldId id="309" r:id="rId13"/>
    <p:sldId id="310" r:id="rId14"/>
    <p:sldId id="311" r:id="rId15"/>
    <p:sldId id="312" r:id="rId16"/>
    <p:sldId id="313" r:id="rId17"/>
    <p:sldId id="314" r:id="rId18"/>
    <p:sldId id="263" r:id="rId19"/>
    <p:sldId id="264" r:id="rId20"/>
    <p:sldId id="317" r:id="rId21"/>
    <p:sldId id="315" r:id="rId22"/>
    <p:sldId id="316" r:id="rId23"/>
    <p:sldId id="265" r:id="rId24"/>
    <p:sldId id="266" r:id="rId25"/>
    <p:sldId id="267" r:id="rId26"/>
    <p:sldId id="319" r:id="rId27"/>
    <p:sldId id="320" r:id="rId28"/>
    <p:sldId id="268" r:id="rId29"/>
    <p:sldId id="269" r:id="rId30"/>
    <p:sldId id="270" r:id="rId31"/>
    <p:sldId id="271" r:id="rId32"/>
    <p:sldId id="321" r:id="rId33"/>
    <p:sldId id="272" r:id="rId34"/>
    <p:sldId id="322" r:id="rId35"/>
    <p:sldId id="273" r:id="rId36"/>
    <p:sldId id="274" r:id="rId37"/>
    <p:sldId id="323" r:id="rId38"/>
    <p:sldId id="300" r:id="rId39"/>
    <p:sldId id="301" r:id="rId40"/>
    <p:sldId id="302" r:id="rId41"/>
    <p:sldId id="303" r:id="rId42"/>
    <p:sldId id="324" r:id="rId43"/>
    <p:sldId id="325" r:id="rId44"/>
    <p:sldId id="326" r:id="rId45"/>
    <p:sldId id="327" r:id="rId46"/>
    <p:sldId id="328" r:id="rId47"/>
    <p:sldId id="333" r:id="rId48"/>
    <p:sldId id="329" r:id="rId49"/>
    <p:sldId id="332" r:id="rId50"/>
    <p:sldId id="304" r:id="rId51"/>
    <p:sldId id="334" r:id="rId52"/>
    <p:sldId id="30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4"/>
    <p:restoredTop sz="94680"/>
  </p:normalViewPr>
  <p:slideViewPr>
    <p:cSldViewPr snapToGrid="0">
      <p:cViewPr varScale="1">
        <p:scale>
          <a:sx n="114" d="100"/>
          <a:sy n="114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98CD8-0514-4800-BF15-F033C7ABE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9AD3CB-5B75-9470-C23F-21D897C18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B30E7-D502-252F-A13E-58CEFB10C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6DEA2-BD6B-3E28-41B4-ABA233D80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9C339-E153-D355-730A-611296F80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04BF-6F5D-B512-FBC3-5B332CDF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E22708-AB15-E060-A192-88A88E294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D6CA1A-D572-2223-84B4-48368A2CB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D553E-DB88-FAB5-DE2A-9B6B1485F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793CA-D962-08DD-1589-D7978B8B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0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09F23-A9FB-45A3-CBA6-EB6D933841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F02C57-B03E-BFE8-39C5-F548B8FC4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2E26A-844E-7066-700C-73A5BE4E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E5209-B6F4-DCAB-8578-0F5B5190C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0C41C-6638-B023-05A1-9238F782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0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D3B7-A525-8D02-C57C-A17CC913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A1FC6-338B-E456-8C10-F85471978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318D2-8847-2A22-9A05-D3F5E974D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C114E-1CF4-2A88-79E9-5BA36FD36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872C4-A174-C882-A627-E78C5EAFF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3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42C20-A809-18CF-95AB-855FEA8E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D507A-62FB-EF84-6850-69E2EDA49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8E64A-FEDF-CDA0-E4E0-B191685AC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E565-34E3-A1B0-DEF4-24AC7EFE6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B8B3-BDB9-9226-08C3-DADA2378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0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6C16F-FEE6-231A-8C0D-DBDC51AEF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BA2C-075F-8C05-D563-5F77A4CC6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79226-606B-DE6A-CB44-68B2BDBE1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85128-DA6B-6DEE-1603-AD7F13A34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DF183-4655-9D3D-71A3-68E6C2109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F005E-2FC5-81AC-6876-86C8BA0C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80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278D-6AE7-B7B9-5BE4-9CC6D52F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625A5-0F3D-A460-03C4-29CEA4747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5B453-81EF-562E-4AE4-5AB8CE7EB5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763EB-2FDA-FF81-D8E1-0AD50E344C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18745-5535-389E-8B55-09A3BA7A3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4D889E-0265-8771-42AA-B23CA2BD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0FD9A-FFC4-06C1-E05B-E4673656F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7D238D-856D-AD26-CDA5-C5BC765FB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6136-2491-2FF2-CC29-B1E21F45C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B9DF5C-131A-A4E9-604A-0159C35E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C51C3-5E41-45DC-E36A-50C6B218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C4ECF-8750-E090-D409-CA7953D83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8AC295-E202-A25A-1AEB-7CEACDBC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97A989-7813-910A-D3FB-BE7146D4F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2C197-7B3F-79CD-F0E9-258DBC57F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2EE8-8C6F-6B8E-997E-4ECC18F90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7455E-ABA5-BC1B-B8D3-D3BE3A41D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2DDDC-B18A-2E0C-06AA-DBAA83ADBD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92B3E-F850-030D-66AE-CAEDD2B4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57CD1-9FDE-973A-871B-0F4C0117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572A62-B0FC-BC86-DA43-20DFE094C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89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6FA6-4E67-B420-575B-74668242E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2AAEBE-513D-3009-B231-EAF40C911E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BA80B-DAE6-C2F0-03AB-F57C60D85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A6DFE-B122-27B1-FEDF-F30F034C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A214-ADBC-EFAF-6AC5-4CDBD4E74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7BE017-EC63-9C36-90A4-9B2CE387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7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1B49D4-2C17-0B8A-01A6-5FBBBEC6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D60E9-DD16-3469-5F75-5D95C901F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50F52-C8E7-230D-0BEB-093F6BF54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BF7336-555F-7740-BF48-D8EE7A89B9CB}" type="datetimeFigureOut">
              <a:rPr lang="en-US" smtClean="0"/>
              <a:t>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E54F6-C720-0BFD-011A-7065AB541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9B0DE-20E0-83CE-1AE9-B15F74A32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94B5E3-FF27-AD48-ABA7-DA9CA4213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05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7ECB5-0DA4-4EDE-D0C0-FB540C2F9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262" y="565786"/>
            <a:ext cx="10727473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Reinforcement Learning &amp; Reinforcement Learning from Human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5F7E8-8277-17B4-737A-7F0397203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53387"/>
            <a:ext cx="9144000" cy="34306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Invited Lecture</a:t>
            </a:r>
          </a:p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ANAIS 5</a:t>
            </a:r>
            <a:r>
              <a:rPr lang="en-US" b="1" baseline="3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th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Edition</a:t>
            </a:r>
          </a:p>
          <a:p>
            <a:r>
              <a:rPr lang="en-US" dirty="0"/>
              <a:t>4 January 2025</a:t>
            </a:r>
          </a:p>
          <a:p>
            <a:endParaRPr lang="en-US" dirty="0"/>
          </a:p>
          <a:p>
            <a:r>
              <a:rPr lang="en-US" dirty="0"/>
              <a:t>Manoj Shakya</a:t>
            </a:r>
          </a:p>
          <a:p>
            <a:r>
              <a:rPr lang="en-US" dirty="0"/>
              <a:t>Kathmandu University</a:t>
            </a:r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3BEFA966-F501-590B-8350-A0D1B74B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727" y="5735637"/>
            <a:ext cx="902545" cy="91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334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50E2B-A31F-A3A6-AD57-AE9A03FED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A31A-2E30-354F-F4CA-E3F4C659C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98CACD-6C8A-E57E-D2E4-EB5A0E1C2B06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AE3AC75-0A4B-0CEB-A842-528FEDF31F4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C9B0021-1273-F4F0-930A-E93922D2FDF7}"/>
              </a:ext>
            </a:extLst>
          </p:cNvPr>
          <p:cNvSpPr/>
          <p:nvPr/>
        </p:nvSpPr>
        <p:spPr>
          <a:xfrm>
            <a:off x="1886857" y="2641600"/>
            <a:ext cx="2046514" cy="787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BA7225-6B80-3472-DD1F-2F463C390AAC}"/>
              </a:ext>
            </a:extLst>
          </p:cNvPr>
          <p:cNvSpPr/>
          <p:nvPr/>
        </p:nvSpPr>
        <p:spPr>
          <a:xfrm>
            <a:off x="7424058" y="2648294"/>
            <a:ext cx="2046514" cy="7874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0EBF4374-40EA-C4D3-CE6E-C420E12A41EC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 flipH="1">
            <a:off x="5675368" y="663747"/>
            <a:ext cx="6694" cy="5537201"/>
          </a:xfrm>
          <a:prstGeom prst="bentConnector3">
            <a:avLst>
              <a:gd name="adj1" fmla="val -20327413"/>
            </a:avLst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8B5CDD-BA71-AE4B-DCB9-121199051A87}"/>
              </a:ext>
            </a:extLst>
          </p:cNvPr>
          <p:cNvSpPr txBox="1"/>
          <p:nvPr/>
        </p:nvSpPr>
        <p:spPr>
          <a:xfrm>
            <a:off x="5085026" y="4845772"/>
            <a:ext cx="11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</a:t>
            </a:r>
            <a:r>
              <a:rPr lang="en-US" sz="2400" dirty="0" err="1"/>
              <a:t>s</a:t>
            </a:r>
            <a:r>
              <a:rPr lang="en-US" sz="2400" baseline="-25000" dirty="0" err="1"/>
              <a:t>t</a:t>
            </a:r>
            <a:endParaRPr lang="en-US" sz="2400" baseline="-250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1D47C3D4-E1E2-D0D1-D2C7-7D8965E0A9FD}"/>
              </a:ext>
            </a:extLst>
          </p:cNvPr>
          <p:cNvCxnSpPr>
            <a:stCxn id="4" idx="0"/>
            <a:endCxn id="6" idx="0"/>
          </p:cNvCxnSpPr>
          <p:nvPr/>
        </p:nvCxnSpPr>
        <p:spPr>
          <a:xfrm rot="16200000" flipH="1">
            <a:off x="5675367" y="-123653"/>
            <a:ext cx="6694" cy="5537201"/>
          </a:xfrm>
          <a:prstGeom prst="bentConnector3">
            <a:avLst>
              <a:gd name="adj1" fmla="val -10570227"/>
            </a:avLst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C68E79-7FB1-5DF0-E517-61BA3BED869F}"/>
              </a:ext>
            </a:extLst>
          </p:cNvPr>
          <p:cNvSpPr txBox="1"/>
          <p:nvPr/>
        </p:nvSpPr>
        <p:spPr>
          <a:xfrm>
            <a:off x="5085026" y="1367209"/>
            <a:ext cx="13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 a</a:t>
            </a:r>
            <a:r>
              <a:rPr lang="en-US" sz="2400" baseline="-25000" dirty="0"/>
              <a:t>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F4B87D-F3A9-B391-A303-144845CBB1EF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 flipV="1">
            <a:off x="3933371" y="3035300"/>
            <a:ext cx="3490687" cy="6694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40A32D1-4022-B0F9-3721-7806543C61F1}"/>
              </a:ext>
            </a:extLst>
          </p:cNvPr>
          <p:cNvSpPr txBox="1"/>
          <p:nvPr/>
        </p:nvSpPr>
        <p:spPr>
          <a:xfrm>
            <a:off x="5085026" y="3125849"/>
            <a:ext cx="1418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Reward r</a:t>
            </a:r>
            <a:r>
              <a:rPr lang="en-US" sz="2400" baseline="-25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4591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E2DBB-8EDF-FAC1-AE8A-E3ED85A74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2B494-27CA-2996-5757-43DE03EB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28C9A-221D-477F-89C5-782387793936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E117C21-22F5-4C5A-ACCF-781A6A533FEE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7099F3-6D21-40D5-DF56-3F2A73DC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112" b="48116"/>
          <a:stretch/>
        </p:blipFill>
        <p:spPr>
          <a:xfrm>
            <a:off x="838200" y="1503601"/>
            <a:ext cx="10480368" cy="38507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84B3A5-967B-B398-8757-0A91AAD49C39}"/>
              </a:ext>
            </a:extLst>
          </p:cNvPr>
          <p:cNvSpPr txBox="1"/>
          <p:nvPr/>
        </p:nvSpPr>
        <p:spPr>
          <a:xfrm>
            <a:off x="7712376" y="6477038"/>
            <a:ext cx="4479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incompleteideas.net</a:t>
            </a:r>
            <a:r>
              <a:rPr lang="en-US" sz="1200" dirty="0"/>
              <a:t>/book/bookdraft2018jan1.pdf</a:t>
            </a:r>
          </a:p>
        </p:txBody>
      </p:sp>
    </p:spTree>
    <p:extLst>
      <p:ext uri="{BB962C8B-B14F-4D97-AF65-F5344CB8AC3E}">
        <p14:creationId xmlns:p14="http://schemas.microsoft.com/office/powerpoint/2010/main" val="1768836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4D97D-ED02-2ED3-5E12-EFCEB03C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3556C-E886-555E-CC2B-3B9211360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C56E4F-3153-2729-8560-F6B53DE78ADB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D2FDB5-0643-65B7-8E9F-CEFC37E3D1F8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diagram of two people&#10;&#10;Description automatically generated">
            <a:extLst>
              <a:ext uri="{FF2B5EF4-FFF2-40B4-BE49-F238E27FC236}">
                <a16:creationId xmlns:a16="http://schemas.microsoft.com/office/drawing/2014/main" id="{3362DC1F-6DBC-DBD2-F78D-95779B104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162" y="1924528"/>
            <a:ext cx="6417676" cy="30089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ADB20A-440F-1036-D8BD-8FF85CD6356F}"/>
              </a:ext>
            </a:extLst>
          </p:cNvPr>
          <p:cNvSpPr txBox="1"/>
          <p:nvPr/>
        </p:nvSpPr>
        <p:spPr>
          <a:xfrm>
            <a:off x="7647423" y="6447210"/>
            <a:ext cx="4544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Source:https</a:t>
            </a:r>
            <a:r>
              <a:rPr lang="en-US" sz="1200" dirty="0"/>
              <a:t>://</a:t>
            </a:r>
            <a:r>
              <a:rPr lang="en-US" sz="1200" dirty="0" err="1"/>
              <a:t>lilianweng.github.io</a:t>
            </a:r>
            <a:r>
              <a:rPr lang="en-US" sz="1200" dirty="0"/>
              <a:t>/posts/2018-02-19-rl-overview/</a:t>
            </a:r>
          </a:p>
        </p:txBody>
      </p:sp>
    </p:spTree>
    <p:extLst>
      <p:ext uri="{BB962C8B-B14F-4D97-AF65-F5344CB8AC3E}">
        <p14:creationId xmlns:p14="http://schemas.microsoft.com/office/powerpoint/2010/main" val="528530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F0527-24BB-EDD1-7DF7-F27B248E1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F41A-809B-E9C6-E6AF-15663D61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39D5ED-1521-B47F-4703-89E24FCA1A0D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9DF212-4659-E149-4721-0EB9BD551640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iagram of a robot&#10;&#10;Description automatically generated">
            <a:extLst>
              <a:ext uri="{FF2B5EF4-FFF2-40B4-BE49-F238E27FC236}">
                <a16:creationId xmlns:a16="http://schemas.microsoft.com/office/drawing/2014/main" id="{A6AF0742-EE12-A16D-1414-98FDEBF0B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046" y="1452524"/>
            <a:ext cx="5969907" cy="46077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09962C-3DC9-D078-96BC-0CA58D312F19}"/>
              </a:ext>
            </a:extLst>
          </p:cNvPr>
          <p:cNvSpPr txBox="1"/>
          <p:nvPr/>
        </p:nvSpPr>
        <p:spPr>
          <a:xfrm>
            <a:off x="7538224" y="6389649"/>
            <a:ext cx="44630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Source:https</a:t>
            </a:r>
            <a:r>
              <a:rPr lang="en-US" sz="1100" dirty="0"/>
              <a:t>://</a:t>
            </a:r>
            <a:r>
              <a:rPr lang="en-US" sz="1100" dirty="0" err="1"/>
              <a:t>link.springer.com</a:t>
            </a:r>
            <a:r>
              <a:rPr lang="en-US" sz="1100" dirty="0"/>
              <a:t>/article/10.1007/s10462-022-10224-2</a:t>
            </a:r>
          </a:p>
        </p:txBody>
      </p:sp>
    </p:spTree>
    <p:extLst>
      <p:ext uri="{BB962C8B-B14F-4D97-AF65-F5344CB8AC3E}">
        <p14:creationId xmlns:p14="http://schemas.microsoft.com/office/powerpoint/2010/main" val="479265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21008-1488-EE25-F4BE-E3DA22802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C740-8FE2-2A92-1329-51E9CF469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8FA7ED-A76A-CB1C-62C2-A59CB2B43145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4309D3B-B0BF-5300-BCDB-238A7D0B31D6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iagram of a brain and earth&#10;&#10;Description automatically generated">
            <a:extLst>
              <a:ext uri="{FF2B5EF4-FFF2-40B4-BE49-F238E27FC236}">
                <a16:creationId xmlns:a16="http://schemas.microsoft.com/office/drawing/2014/main" id="{AF8ACF55-C98A-4C89-52B5-FCE38CC7E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1014838"/>
            <a:ext cx="4978400" cy="560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F0DD0-8743-ED6F-14F8-01D0203FBA19}"/>
              </a:ext>
            </a:extLst>
          </p:cNvPr>
          <p:cNvSpPr txBox="1"/>
          <p:nvPr/>
        </p:nvSpPr>
        <p:spPr>
          <a:xfrm>
            <a:off x="6969513" y="6447210"/>
            <a:ext cx="5349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www.davidsilver.uk</a:t>
            </a:r>
            <a:r>
              <a:rPr lang="en-US" sz="1200" dirty="0"/>
              <a:t>/wp-content/uploads/2020/03/</a:t>
            </a:r>
            <a:r>
              <a:rPr lang="en-US" sz="1200" dirty="0" err="1"/>
              <a:t>intro_RL.pdf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012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DF5E0-308F-F683-9636-4F92D743E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16772-C4CA-4C70-EBC5-00E73B4DF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B5BBEC-73C0-053D-D27F-2EEDBED4E80E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469A391-FD67-BCA3-8C97-EE79A77D765B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diagram of a building&#10;&#10;Description automatically generated">
            <a:extLst>
              <a:ext uri="{FF2B5EF4-FFF2-40B4-BE49-F238E27FC236}">
                <a16:creationId xmlns:a16="http://schemas.microsoft.com/office/drawing/2014/main" id="{E4F3BC54-5481-BC30-78E2-09361C32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007" y="1263450"/>
            <a:ext cx="8303986" cy="4331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88495B-D4F9-358C-907D-3F4981F4D6A7}"/>
              </a:ext>
            </a:extLst>
          </p:cNvPr>
          <p:cNvSpPr txBox="1"/>
          <p:nvPr/>
        </p:nvSpPr>
        <p:spPr>
          <a:xfrm>
            <a:off x="6501161" y="6447210"/>
            <a:ext cx="5769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www.sciencedirect.com</a:t>
            </a:r>
            <a:r>
              <a:rPr lang="en-US" sz="1200" dirty="0"/>
              <a:t>/science/article/am/</a:t>
            </a:r>
            <a:r>
              <a:rPr lang="en-US" sz="1200" dirty="0" err="1"/>
              <a:t>pii</a:t>
            </a:r>
            <a:r>
              <a:rPr lang="en-US" sz="1200" dirty="0"/>
              <a:t>/S0306261920305481</a:t>
            </a:r>
          </a:p>
        </p:txBody>
      </p:sp>
    </p:spTree>
    <p:extLst>
      <p:ext uri="{BB962C8B-B14F-4D97-AF65-F5344CB8AC3E}">
        <p14:creationId xmlns:p14="http://schemas.microsoft.com/office/powerpoint/2010/main" val="3279535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1DC3-3DF1-0EF0-8A41-0C5FCE6E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73C15-39CA-91BD-2748-A5BDE97E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973304A-E889-E477-D5AE-EB2CB3FC6FC1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5EDC39B-4E41-A584-ED8B-4A591F163E01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iagram of a game&#10;&#10;Description automatically generated">
            <a:extLst>
              <a:ext uri="{FF2B5EF4-FFF2-40B4-BE49-F238E27FC236}">
                <a16:creationId xmlns:a16="http://schemas.microsoft.com/office/drawing/2014/main" id="{D8298FBB-367E-AC8C-93B7-CFA73D50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11" y="1012261"/>
            <a:ext cx="5623378" cy="55471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0F3EB-9F94-2CB2-40DB-13299C88326D}"/>
              </a:ext>
            </a:extLst>
          </p:cNvPr>
          <p:cNvSpPr txBox="1"/>
          <p:nvPr/>
        </p:nvSpPr>
        <p:spPr>
          <a:xfrm>
            <a:off x="5755530" y="6447209"/>
            <a:ext cx="6494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scholar.smu.edu</a:t>
            </a:r>
            <a:r>
              <a:rPr lang="en-US" sz="1200" dirty="0"/>
              <a:t>/</a:t>
            </a:r>
            <a:r>
              <a:rPr lang="en-US" sz="1200" dirty="0" err="1"/>
              <a:t>cgi</a:t>
            </a:r>
            <a:r>
              <a:rPr lang="en-US" sz="1200" dirty="0"/>
              <a:t>/</a:t>
            </a:r>
            <a:r>
              <a:rPr lang="en-US" sz="1200" dirty="0" err="1"/>
              <a:t>viewcontent.cgi?article</a:t>
            </a:r>
            <a:r>
              <a:rPr lang="en-US" sz="1200" dirty="0"/>
              <a:t>=1140&amp;context=</a:t>
            </a:r>
            <a:r>
              <a:rPr lang="en-US" sz="1200" dirty="0" err="1"/>
              <a:t>datasciencereview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0936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C64DF-05D1-C6DE-B6CE-6DF69136E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17E4-3A06-4DC9-54C8-AD65DD9F1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6B1E9A-B22B-5B30-204C-24847D462411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588524A-FFB5-A5EE-F62F-C76F0636BD6B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diagram of a car on a road&#10;&#10;Description automatically generated">
            <a:extLst>
              <a:ext uri="{FF2B5EF4-FFF2-40B4-BE49-F238E27FC236}">
                <a16:creationId xmlns:a16="http://schemas.microsoft.com/office/drawing/2014/main" id="{2A603EA4-54C0-9B75-6744-F788D7AEB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35" y="1925401"/>
            <a:ext cx="10182730" cy="33464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B0797-F13A-E6A5-39BB-0AA5C97CC444}"/>
              </a:ext>
            </a:extLst>
          </p:cNvPr>
          <p:cNvSpPr txBox="1"/>
          <p:nvPr/>
        </p:nvSpPr>
        <p:spPr>
          <a:xfrm>
            <a:off x="7404410" y="6477038"/>
            <a:ext cx="4932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www.ewadirect.com</a:t>
            </a:r>
            <a:r>
              <a:rPr lang="en-US" sz="1200" dirty="0"/>
              <a:t>/proceedings/ace/article/view/9974</a:t>
            </a:r>
          </a:p>
        </p:txBody>
      </p:sp>
    </p:spTree>
    <p:extLst>
      <p:ext uri="{BB962C8B-B14F-4D97-AF65-F5344CB8AC3E}">
        <p14:creationId xmlns:p14="http://schemas.microsoft.com/office/powerpoint/2010/main" val="1327589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7033B-5FE5-519C-5AAE-2EB60713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34EE-4585-C674-8651-A3903E6DB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</a:t>
            </a:r>
            <a:r>
              <a:rPr lang="en-US" dirty="0" err="1"/>
              <a:t>Leanring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10D38D-D4C0-7C64-9399-9CEE0D466CC9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15AB614-32F5-1045-8284-2C0753820546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844588F-C2A5-8BDF-A4A9-FC37E0DF8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46" y="1242675"/>
            <a:ext cx="9165211" cy="48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1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4DE26-1A16-8808-9B01-8771F5826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A4D04-8BD3-0BBD-4757-2045B81A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Cart-Pole Problem</a:t>
            </a:r>
          </a:p>
        </p:txBody>
      </p:sp>
      <p:pic>
        <p:nvPicPr>
          <p:cNvPr id="6" name="Content Placeholder 5" descr="A diagram of a mechanical device&#10;&#10;Description automatically generated">
            <a:extLst>
              <a:ext uri="{FF2B5EF4-FFF2-40B4-BE49-F238E27FC236}">
                <a16:creationId xmlns:a16="http://schemas.microsoft.com/office/drawing/2014/main" id="{CA456596-09FC-2759-2EAA-6AA0D8391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00" y="1787185"/>
            <a:ext cx="3328360" cy="3757272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52E84-7884-F84D-02BE-90AB8C297462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D677C0C-0302-8420-F510-2C830118491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594E0-D6E8-8FD5-E5AA-D9D01C60BCE5}"/>
              </a:ext>
            </a:extLst>
          </p:cNvPr>
          <p:cNvSpPr txBox="1"/>
          <p:nvPr/>
        </p:nvSpPr>
        <p:spPr>
          <a:xfrm>
            <a:off x="3976914" y="1313543"/>
            <a:ext cx="7721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Objective</a:t>
            </a:r>
            <a:r>
              <a:rPr lang="en-US" sz="2800" dirty="0"/>
              <a:t>: Balance a pole on top of a movable cart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State</a:t>
            </a:r>
            <a:r>
              <a:rPr lang="en-US" sz="2800" dirty="0"/>
              <a:t>: angle, angular speed, position, horizontal velocity</a:t>
            </a:r>
          </a:p>
          <a:p>
            <a:r>
              <a:rPr lang="en-US" sz="2800" dirty="0">
                <a:solidFill>
                  <a:srgbClr val="C00000"/>
                </a:solidFill>
              </a:rPr>
              <a:t>Action</a:t>
            </a:r>
            <a:r>
              <a:rPr lang="en-US" sz="2800" dirty="0"/>
              <a:t>: horizontal force applied on the cart</a:t>
            </a:r>
          </a:p>
          <a:p>
            <a:r>
              <a:rPr lang="en-US" sz="2800" dirty="0">
                <a:solidFill>
                  <a:srgbClr val="C00000"/>
                </a:solidFill>
              </a:rPr>
              <a:t>Reward</a:t>
            </a:r>
            <a:r>
              <a:rPr lang="en-US" sz="2800" dirty="0"/>
              <a:t>: 1 at each time step if the pole is upright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C5893-6A73-6C20-0F4E-D87D720EA4F6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</p:spTree>
    <p:extLst>
      <p:ext uri="{BB962C8B-B14F-4D97-AF65-F5344CB8AC3E}">
        <p14:creationId xmlns:p14="http://schemas.microsoft.com/office/powerpoint/2010/main" val="13908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74A89-4F01-CE23-1DFB-DCD061496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034DD-A0E1-E4C5-27BF-84A1F46CE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Overview of Reinforcement Learning</a:t>
            </a:r>
          </a:p>
          <a:p>
            <a:r>
              <a:rPr lang="en-US" dirty="0"/>
              <a:t>Markov Decision Processes</a:t>
            </a:r>
          </a:p>
          <a:p>
            <a:r>
              <a:rPr lang="en-US" dirty="0"/>
              <a:t>Core concepts</a:t>
            </a:r>
          </a:p>
          <a:p>
            <a:pPr lvl="1"/>
            <a:r>
              <a:rPr lang="en-US" dirty="0"/>
              <a:t>Value functions: State-value and Action-value</a:t>
            </a:r>
          </a:p>
          <a:p>
            <a:pPr lvl="1"/>
            <a:r>
              <a:rPr lang="en-US" dirty="0"/>
              <a:t>Bellman Equation</a:t>
            </a:r>
          </a:p>
          <a:p>
            <a:pPr lvl="1"/>
            <a:r>
              <a:rPr lang="en-US" dirty="0"/>
              <a:t>Exploration vs. Exploitation</a:t>
            </a:r>
          </a:p>
          <a:p>
            <a:r>
              <a:rPr lang="en-US" dirty="0"/>
              <a:t>RL Algorithm</a:t>
            </a:r>
          </a:p>
          <a:p>
            <a:pPr lvl="1"/>
            <a:r>
              <a:rPr lang="en-US" dirty="0"/>
              <a:t>Q-Learning</a:t>
            </a:r>
          </a:p>
          <a:p>
            <a:r>
              <a:rPr lang="en-US" dirty="0"/>
              <a:t>Deep Reinforcement Learning</a:t>
            </a:r>
          </a:p>
          <a:p>
            <a:r>
              <a:rPr lang="en-US" dirty="0"/>
              <a:t>Reinforcement Learning from Human Feedback</a:t>
            </a:r>
          </a:p>
          <a:p>
            <a:r>
              <a:rPr lang="en-US" dirty="0"/>
              <a:t>Q/A session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9F5692-3A57-D585-E511-600D0B5B6D68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D1080FE-8384-C4D7-F019-D03C7A742D4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2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22422-AEA2-E802-A231-9D25D9E64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A6833-855A-E8A7-55B3-93577AC61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Robot Locomotion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F49001-6D90-6916-EEEB-8E8F57E7AFA4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696BF5C-6130-1024-3D83-E753F515626C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B5E16-FBBA-1EE0-658B-697C9DA950F4}"/>
              </a:ext>
            </a:extLst>
          </p:cNvPr>
          <p:cNvSpPr txBox="1"/>
          <p:nvPr/>
        </p:nvSpPr>
        <p:spPr>
          <a:xfrm>
            <a:off x="5780315" y="1539650"/>
            <a:ext cx="61667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Objective</a:t>
            </a:r>
            <a:r>
              <a:rPr lang="en-US" sz="2800" dirty="0"/>
              <a:t>: Make the robot move forward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State</a:t>
            </a:r>
            <a:r>
              <a:rPr lang="en-US" sz="2800" dirty="0"/>
              <a:t>: Angle and position of the joints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Action</a:t>
            </a:r>
            <a:r>
              <a:rPr lang="en-US" sz="2800" dirty="0"/>
              <a:t>: Torques applied on joints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Reward</a:t>
            </a:r>
            <a:r>
              <a:rPr lang="en-US" sz="2800" dirty="0"/>
              <a:t>: 1 at each time step upright + forward movement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F7E2F-2A2B-6250-46BA-1BAA92EDF503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  <p:pic>
        <p:nvPicPr>
          <p:cNvPr id="11" name="Picture 10" descr="A collage of a cartoon figure&#10;&#10;Description automatically generated">
            <a:extLst>
              <a:ext uri="{FF2B5EF4-FFF2-40B4-BE49-F238E27FC236}">
                <a16:creationId xmlns:a16="http://schemas.microsoft.com/office/drawing/2014/main" id="{CF04A2F3-6A66-ECE0-8A05-0451D720F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3644"/>
            <a:ext cx="4731092" cy="22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AE6AC-3386-BD94-316D-190BAAA52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3ADD-2D73-D569-CC8B-547F5CA1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Atari games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B7D180-3E7F-F234-0A1D-FAD7460C733C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8207F93-DBFE-184C-0AAA-7B2099C0141D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8D95A-7331-5EB4-8BCE-E66B253F7072}"/>
              </a:ext>
            </a:extLst>
          </p:cNvPr>
          <p:cNvSpPr txBox="1"/>
          <p:nvPr/>
        </p:nvSpPr>
        <p:spPr>
          <a:xfrm>
            <a:off x="838200" y="3429000"/>
            <a:ext cx="109764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Objective</a:t>
            </a:r>
            <a:r>
              <a:rPr lang="en-US" sz="2800" dirty="0"/>
              <a:t>: Complete the game with the highest score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State</a:t>
            </a:r>
            <a:r>
              <a:rPr lang="en-US" sz="2800" dirty="0"/>
              <a:t>: Raw pixel inputs of the game state</a:t>
            </a:r>
          </a:p>
          <a:p>
            <a:r>
              <a:rPr lang="en-US" sz="2800" dirty="0">
                <a:solidFill>
                  <a:srgbClr val="C00000"/>
                </a:solidFill>
              </a:rPr>
              <a:t>Action</a:t>
            </a:r>
            <a:r>
              <a:rPr lang="en-US" sz="2800" dirty="0"/>
              <a:t>: Game controls e.g. Left, right, Up, and Down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Reward</a:t>
            </a:r>
            <a:r>
              <a:rPr lang="en-US" sz="2800" dirty="0"/>
              <a:t>: Score increases/decreases at each time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15D1B0-3BEF-CE43-74BF-9375C386B29E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  <p:pic>
        <p:nvPicPr>
          <p:cNvPr id="11" name="Picture 10" descr="A screen shot of a game&#10;&#10;Description automatically generated">
            <a:extLst>
              <a:ext uri="{FF2B5EF4-FFF2-40B4-BE49-F238E27FC236}">
                <a16:creationId xmlns:a16="http://schemas.microsoft.com/office/drawing/2014/main" id="{8EB341E2-BBE6-D2EB-8684-E119982E8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8278"/>
            <a:ext cx="10515599" cy="143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3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D459D-80CB-4FBA-04C6-0D62493CE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0F2CA-0187-BF6F-BB78-1175A8D1E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Go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2A6C88-5A2D-CBFE-D9E5-36B0E519269A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AA1B8B3-6300-5F3F-BF56-23784E91D1CC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569489-E81F-3D84-523E-9A7169E1B1FD}"/>
              </a:ext>
            </a:extLst>
          </p:cNvPr>
          <p:cNvSpPr txBox="1"/>
          <p:nvPr/>
        </p:nvSpPr>
        <p:spPr>
          <a:xfrm>
            <a:off x="6241143" y="1874728"/>
            <a:ext cx="5689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Objective</a:t>
            </a:r>
            <a:r>
              <a:rPr lang="en-US" sz="2800" dirty="0"/>
              <a:t>: Win the game!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State</a:t>
            </a:r>
            <a:r>
              <a:rPr lang="en-US" sz="2800" dirty="0"/>
              <a:t>: Position of all pieces</a:t>
            </a:r>
          </a:p>
          <a:p>
            <a:r>
              <a:rPr lang="en-US" sz="2800" dirty="0">
                <a:solidFill>
                  <a:srgbClr val="C00000"/>
                </a:solidFill>
              </a:rPr>
              <a:t>Action</a:t>
            </a:r>
            <a:r>
              <a:rPr lang="en-US" sz="2800" dirty="0"/>
              <a:t>: Where to put the next piece down</a:t>
            </a:r>
          </a:p>
          <a:p>
            <a:r>
              <a:rPr lang="en-US" sz="2800" dirty="0">
                <a:solidFill>
                  <a:srgbClr val="C00000"/>
                </a:solidFill>
              </a:rPr>
              <a:t>Reward</a:t>
            </a:r>
            <a:r>
              <a:rPr lang="en-US" sz="2800" dirty="0"/>
              <a:t>: 1 if win at the end of the game, 0 otherwise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98587-96D6-DD18-A119-522569BE885F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  <p:pic>
        <p:nvPicPr>
          <p:cNvPr id="11" name="Picture 10" descr="A yellow and black board with black and white circles&#10;&#10;Description automatically generated">
            <a:extLst>
              <a:ext uri="{FF2B5EF4-FFF2-40B4-BE49-F238E27FC236}">
                <a16:creationId xmlns:a16="http://schemas.microsoft.com/office/drawing/2014/main" id="{8F7328DC-E755-7DCA-51D0-370D3CFC9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6821"/>
            <a:ext cx="4633686" cy="46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F05D8-B382-0554-0525-C76A38E10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0A08D-859A-366F-CA69-119CE9B2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3969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Markov Decision Process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105139-8756-C496-10A8-982043FFC1B7}"/>
              </a:ext>
            </a:extLst>
          </p:cNvPr>
          <p:cNvCxnSpPr>
            <a:cxnSpLocks/>
          </p:cNvCxnSpPr>
          <p:nvPr/>
        </p:nvCxnSpPr>
        <p:spPr>
          <a:xfrm>
            <a:off x="838200" y="3648750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DC436A1-02CA-0E61-AC5C-3EF17BB386BF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40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7D19-C82C-93AE-1848-DBEFA1B26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0EC8-919B-70A8-6B98-BBCF7F96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Markov Decision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87523-7BCA-937E-F66B-F80FAB208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/>
          <a:lstStyle/>
          <a:p>
            <a:r>
              <a:rPr lang="en-US" dirty="0"/>
              <a:t>Mathematic Formulation of the RL problem</a:t>
            </a:r>
          </a:p>
          <a:p>
            <a:r>
              <a:rPr lang="en-US" dirty="0">
                <a:solidFill>
                  <a:srgbClr val="C00000"/>
                </a:solidFill>
              </a:rPr>
              <a:t>Markov property</a:t>
            </a:r>
            <a:r>
              <a:rPr lang="en-US" dirty="0"/>
              <a:t>: Current state completely characterizes the state of the world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Defined by: </a:t>
            </a:r>
          </a:p>
          <a:p>
            <a:pPr marL="0" indent="0">
              <a:buNone/>
            </a:pPr>
            <a:r>
              <a:rPr lang="en-US" dirty="0"/>
              <a:t>                : set of possible states</a:t>
            </a:r>
          </a:p>
          <a:p>
            <a:pPr marL="0" indent="0">
              <a:buNone/>
            </a:pPr>
            <a:r>
              <a:rPr lang="en-US" dirty="0"/>
              <a:t>                : set of possible actions</a:t>
            </a:r>
          </a:p>
          <a:p>
            <a:pPr marL="0" indent="0">
              <a:buNone/>
            </a:pPr>
            <a:r>
              <a:rPr lang="en-US" dirty="0"/>
              <a:t>                : distribution of reward</a:t>
            </a:r>
          </a:p>
          <a:p>
            <a:pPr marL="0" indent="0">
              <a:buNone/>
            </a:pPr>
            <a:r>
              <a:rPr lang="en-US" dirty="0"/>
              <a:t>                : transition probability</a:t>
            </a:r>
          </a:p>
          <a:p>
            <a:pPr marL="0" indent="0">
              <a:buNone/>
            </a:pPr>
            <a:r>
              <a:rPr lang="en-US" dirty="0"/>
              <a:t>                : discount factor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8BFC20-9CA9-B0D0-E4BE-8893729CDD07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E33F3C6-FF6A-1ABB-6D52-A54E62D40300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black symbol with a white background&#10;&#10;Description automatically generated">
            <a:extLst>
              <a:ext uri="{FF2B5EF4-FFF2-40B4-BE49-F238E27FC236}">
                <a16:creationId xmlns:a16="http://schemas.microsoft.com/office/drawing/2014/main" id="{2FEE8B87-1454-3459-1C9C-EB2D58BEF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61" y="3003550"/>
            <a:ext cx="2716561" cy="623320"/>
          </a:xfrm>
          <a:prstGeom prst="rect">
            <a:avLst/>
          </a:prstGeom>
        </p:spPr>
      </p:pic>
      <p:pic>
        <p:nvPicPr>
          <p:cNvPr id="10" name="Picture 9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633B4F9C-084E-4800-4900-ED8020599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92" y="3576690"/>
            <a:ext cx="421578" cy="480599"/>
          </a:xfrm>
          <a:prstGeom prst="rect">
            <a:avLst/>
          </a:prstGeom>
        </p:spPr>
      </p:pic>
      <p:pic>
        <p:nvPicPr>
          <p:cNvPr id="12" name="Picture 11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E520F671-616F-B5C5-B059-9D28DECB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62" y="4057288"/>
            <a:ext cx="530105" cy="503150"/>
          </a:xfrm>
          <a:prstGeom prst="rect">
            <a:avLst/>
          </a:prstGeom>
        </p:spPr>
      </p:pic>
      <p:pic>
        <p:nvPicPr>
          <p:cNvPr id="14" name="Picture 13" descr="A black letter r on a white background&#10;&#10;Description automatically generated">
            <a:extLst>
              <a:ext uri="{FF2B5EF4-FFF2-40B4-BE49-F238E27FC236}">
                <a16:creationId xmlns:a16="http://schemas.microsoft.com/office/drawing/2014/main" id="{6CAE6E3F-AE65-BC5B-879C-62BAF24140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262" y="4634560"/>
            <a:ext cx="530105" cy="488034"/>
          </a:xfrm>
          <a:prstGeom prst="rect">
            <a:avLst/>
          </a:prstGeom>
        </p:spPr>
      </p:pic>
      <p:pic>
        <p:nvPicPr>
          <p:cNvPr id="16" name="Picture 15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8A8D64BF-14BB-D284-5EEE-F4ED3A98C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1344" y="5107503"/>
            <a:ext cx="467026" cy="562338"/>
          </a:xfrm>
          <a:prstGeom prst="rect">
            <a:avLst/>
          </a:prstGeom>
        </p:spPr>
      </p:pic>
      <p:pic>
        <p:nvPicPr>
          <p:cNvPr id="18" name="Picture 17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E0C83770-A258-26CC-AE2B-0C3406885A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792" y="5634934"/>
            <a:ext cx="421578" cy="5420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D37B3AC-8F5E-4374-7C17-53BC27D75C01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</p:spTree>
    <p:extLst>
      <p:ext uri="{BB962C8B-B14F-4D97-AF65-F5344CB8AC3E}">
        <p14:creationId xmlns:p14="http://schemas.microsoft.com/office/powerpoint/2010/main" val="389116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98652-933E-7E61-2B45-0BC1B7BFD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DC1A8-6369-333C-1829-9E6CCC8F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A simple MDP: Grid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59466D-E020-417D-8A96-8D33FE30C553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904FC8-C2E3-7531-4C11-0D843038C5D0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grid with black stars&#10;&#10;Description automatically generated">
            <a:extLst>
              <a:ext uri="{FF2B5EF4-FFF2-40B4-BE49-F238E27FC236}">
                <a16:creationId xmlns:a16="http://schemas.microsoft.com/office/drawing/2014/main" id="{600F0CAA-E2A6-302B-FFD9-F1EEF6AD2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250" y="1981200"/>
            <a:ext cx="3365500" cy="2895600"/>
          </a:xfrm>
          <a:prstGeom prst="rect">
            <a:avLst/>
          </a:prstGeom>
        </p:spPr>
      </p:pic>
      <p:pic>
        <p:nvPicPr>
          <p:cNvPr id="9" name="Picture 8" descr="A group of black text and blue arrows&#10;&#10;Description automatically generated">
            <a:extLst>
              <a:ext uri="{FF2B5EF4-FFF2-40B4-BE49-F238E27FC236}">
                <a16:creationId xmlns:a16="http://schemas.microsoft.com/office/drawing/2014/main" id="{0391F655-791B-2678-F375-8DC909B4C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702" y="1816100"/>
            <a:ext cx="2286000" cy="306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EF98A2-49BA-0614-7447-D8EDE8924C18}"/>
              </a:ext>
            </a:extLst>
          </p:cNvPr>
          <p:cNvSpPr txBox="1"/>
          <p:nvPr/>
        </p:nvSpPr>
        <p:spPr>
          <a:xfrm>
            <a:off x="8798312" y="3088888"/>
            <a:ext cx="2555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Set a negative “reward” for each transition </a:t>
            </a:r>
          </a:p>
          <a:p>
            <a:r>
              <a:rPr lang="en-SG" dirty="0"/>
              <a:t>(e.g. r = -1)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BD120-7B5B-E926-32F2-DF91CAE3793C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</p:spTree>
    <p:extLst>
      <p:ext uri="{BB962C8B-B14F-4D97-AF65-F5344CB8AC3E}">
        <p14:creationId xmlns:p14="http://schemas.microsoft.com/office/powerpoint/2010/main" val="144571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B1F77-FA47-B1D2-B5A4-A1D1E7B7B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AED3-8AE1-BF8D-E769-ABB43FD0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A simple MDP: Grid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87A6CF-7D1B-33EF-AB17-23F277C83573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E2EBF32-249A-F931-F95D-2FDD143FB03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diagram of a random policy&#10;&#10;Description automatically generated">
            <a:extLst>
              <a:ext uri="{FF2B5EF4-FFF2-40B4-BE49-F238E27FC236}">
                <a16:creationId xmlns:a16="http://schemas.microsoft.com/office/drawing/2014/main" id="{6766D875-37E9-04BC-F9B2-EAB9A404B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06" y="2007851"/>
            <a:ext cx="3289300" cy="3556000"/>
          </a:xfrm>
          <a:prstGeom prst="rect">
            <a:avLst/>
          </a:prstGeom>
        </p:spPr>
      </p:pic>
      <p:pic>
        <p:nvPicPr>
          <p:cNvPr id="11" name="Picture 10" descr="A diagram of a policy&#10;&#10;Description automatically generated with medium confidence">
            <a:extLst>
              <a:ext uri="{FF2B5EF4-FFF2-40B4-BE49-F238E27FC236}">
                <a16:creationId xmlns:a16="http://schemas.microsoft.com/office/drawing/2014/main" id="{4A4A0408-4938-28A5-7A57-FA6A5744E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96" y="2007851"/>
            <a:ext cx="3263900" cy="3517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1A7856-D9A9-880E-0B41-AF963B2B5679}"/>
              </a:ext>
            </a:extLst>
          </p:cNvPr>
          <p:cNvSpPr txBox="1"/>
          <p:nvPr/>
        </p:nvSpPr>
        <p:spPr>
          <a:xfrm>
            <a:off x="6025247" y="6307761"/>
            <a:ext cx="6166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https://cs231n.stanford.edu/slides/2017/cs231n_2017_lecture14.pdf</a:t>
            </a:r>
          </a:p>
        </p:txBody>
      </p:sp>
    </p:spTree>
    <p:extLst>
      <p:ext uri="{BB962C8B-B14F-4D97-AF65-F5344CB8AC3E}">
        <p14:creationId xmlns:p14="http://schemas.microsoft.com/office/powerpoint/2010/main" val="370287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9ED4E-194E-1BD7-273A-EF6AAD65F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92F1-566A-386C-70BA-FEAA3838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3969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Core Concepts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01314C7-1298-0B1B-F3A9-44D4A27CB243}"/>
              </a:ext>
            </a:extLst>
          </p:cNvPr>
          <p:cNvCxnSpPr>
            <a:cxnSpLocks/>
          </p:cNvCxnSpPr>
          <p:nvPr/>
        </p:nvCxnSpPr>
        <p:spPr>
          <a:xfrm>
            <a:off x="838200" y="3648750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0F9C859-4BBB-C0D8-3749-F7A096D13183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2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BE468-C44C-C806-1661-81F4B27D5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BCEB-385F-8A9F-C78D-B285A8A9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Value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5C9D6-C797-FD52-F9B9-73BA93D47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/>
          </a:bodyPr>
          <a:lstStyle/>
          <a:p>
            <a:r>
              <a:rPr lang="en-SG" sz="2400" b="0" i="0" dirty="0">
                <a:effectLst/>
              </a:rPr>
              <a:t>The </a:t>
            </a:r>
            <a:r>
              <a:rPr lang="en-SG" sz="2400" b="0" i="0" dirty="0">
                <a:solidFill>
                  <a:srgbClr val="C00000"/>
                </a:solidFill>
                <a:effectLst/>
              </a:rPr>
              <a:t>value function</a:t>
            </a:r>
            <a:r>
              <a:rPr lang="en-SG" sz="2400" b="0" i="0" dirty="0">
                <a:effectLst/>
              </a:rPr>
              <a:t> is a critical concept that quantifies how </a:t>
            </a:r>
            <a:r>
              <a:rPr lang="en-SG" sz="2400" b="0" i="0" dirty="0">
                <a:solidFill>
                  <a:srgbClr val="C00000"/>
                </a:solidFill>
                <a:effectLst/>
              </a:rPr>
              <a:t>good</a:t>
            </a:r>
            <a:r>
              <a:rPr lang="en-SG" sz="2400" b="0" i="0" dirty="0">
                <a:effectLst/>
              </a:rPr>
              <a:t> it is for an agent to be in a given state or to take a specific action in that state.</a:t>
            </a:r>
          </a:p>
          <a:p>
            <a:r>
              <a:rPr lang="en-SG" sz="2400" dirty="0"/>
              <a:t>Types:</a:t>
            </a:r>
          </a:p>
          <a:p>
            <a:pPr lvl="1"/>
            <a:r>
              <a:rPr lang="en-SG" b="0" i="0" dirty="0">
                <a:solidFill>
                  <a:srgbClr val="C00000"/>
                </a:solidFill>
                <a:effectLst/>
              </a:rPr>
              <a:t>State Value Function: </a:t>
            </a:r>
            <a:r>
              <a:rPr lang="en-SG" dirty="0"/>
              <a:t>The value function at state s, is the expected cumulative reward from following the policy from state s:</a:t>
            </a:r>
          </a:p>
          <a:p>
            <a:pPr lvl="1"/>
            <a:endParaRPr lang="en-SG" b="0" i="0" dirty="0">
              <a:effectLst/>
            </a:endParaRPr>
          </a:p>
          <a:p>
            <a:pPr lvl="1"/>
            <a:endParaRPr lang="en-SG" dirty="0"/>
          </a:p>
          <a:p>
            <a:pPr lvl="1"/>
            <a:endParaRPr lang="en-SG" b="0" i="0" dirty="0">
              <a:effectLst/>
            </a:endParaRPr>
          </a:p>
          <a:p>
            <a:pPr lvl="1"/>
            <a:r>
              <a:rPr lang="en-SG" b="0" i="0" dirty="0">
                <a:solidFill>
                  <a:srgbClr val="C00000"/>
                </a:solidFill>
                <a:effectLst/>
              </a:rPr>
              <a:t>Action Value Function: </a:t>
            </a:r>
            <a:r>
              <a:rPr lang="en-SG" b="0" i="0" dirty="0">
                <a:effectLst/>
              </a:rPr>
              <a:t>The Q-value function at state s and action a, is the expected cumulative reward from taking action a in state s and then following the policy: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80B1B5B-BD88-F684-7384-A0A1722B37E0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3035F3A-70BE-12F9-672B-6F3FBEE49931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black and white math symbols&#10;&#10;Description automatically generated">
            <a:extLst>
              <a:ext uri="{FF2B5EF4-FFF2-40B4-BE49-F238E27FC236}">
                <a16:creationId xmlns:a16="http://schemas.microsoft.com/office/drawing/2014/main" id="{C6B0F482-1C58-AFBA-E5FF-70022023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050" y="3085383"/>
            <a:ext cx="3517900" cy="965200"/>
          </a:xfrm>
          <a:prstGeom prst="rect">
            <a:avLst/>
          </a:prstGeom>
        </p:spPr>
      </p:pic>
      <p:pic>
        <p:nvPicPr>
          <p:cNvPr id="13" name="Picture 12" descr="A close-up of a mathematical formula&#10;&#10;Description automatically generated">
            <a:extLst>
              <a:ext uri="{FF2B5EF4-FFF2-40B4-BE49-F238E27FC236}">
                <a16:creationId xmlns:a16="http://schemas.microsoft.com/office/drawing/2014/main" id="{B5E31EAF-BAAC-FBCE-9369-6479B854B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5141994"/>
            <a:ext cx="4692030" cy="8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6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C22AA-89C3-60F3-4EC4-570BADECF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2DB4A-53F3-7911-52EA-5DEB0788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C0412-AEAA-EF1A-79FA-B6F60C652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/>
          <a:lstStyle/>
          <a:p>
            <a:r>
              <a:rPr lang="en-SG" dirty="0"/>
              <a:t>A </a:t>
            </a:r>
            <a:r>
              <a:rPr lang="en-SG" dirty="0">
                <a:solidFill>
                  <a:srgbClr val="C00000"/>
                </a:solidFill>
              </a:rPr>
              <a:t>scalar</a:t>
            </a:r>
            <a:r>
              <a:rPr lang="en-SG" dirty="0"/>
              <a:t> feedback signal received from the environment</a:t>
            </a:r>
          </a:p>
          <a:p>
            <a:r>
              <a:rPr lang="en-SG" dirty="0"/>
              <a:t>Indicates the </a:t>
            </a:r>
            <a:r>
              <a:rPr lang="en-SG" dirty="0">
                <a:solidFill>
                  <a:srgbClr val="C00000"/>
                </a:solidFill>
              </a:rPr>
              <a:t>immediate</a:t>
            </a:r>
            <a:r>
              <a:rPr lang="en-SG" dirty="0"/>
              <a:t> success or failure of the agent's action in a given state</a:t>
            </a:r>
          </a:p>
          <a:p>
            <a:r>
              <a:rPr lang="en-SG" dirty="0"/>
              <a:t>The agent's goal is to </a:t>
            </a:r>
            <a:r>
              <a:rPr lang="en-SG" dirty="0">
                <a:solidFill>
                  <a:srgbClr val="C00000"/>
                </a:solidFill>
              </a:rPr>
              <a:t>maximize</a:t>
            </a:r>
            <a:r>
              <a:rPr lang="en-SG" dirty="0"/>
              <a:t> the cumulative reward over time.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5291C7-C713-308D-E61B-B8D7167965F1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4F37EE2-195A-F1FC-A8CF-90DB1FFA471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black symbols and symbols on a white background&#10;&#10;Description automatically generated">
            <a:extLst>
              <a:ext uri="{FF2B5EF4-FFF2-40B4-BE49-F238E27FC236}">
                <a16:creationId xmlns:a16="http://schemas.microsoft.com/office/drawing/2014/main" id="{E3D1844A-741B-EE4B-3BEC-131C818C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56" y="3093474"/>
            <a:ext cx="2922688" cy="1065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C749C7-FFBF-7550-418C-3DAD8700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194372"/>
            <a:ext cx="7772400" cy="690465"/>
          </a:xfrm>
          <a:prstGeom prst="rect">
            <a:avLst/>
          </a:prstGeom>
        </p:spPr>
      </p:pic>
      <p:pic>
        <p:nvPicPr>
          <p:cNvPr id="11" name="Picture 10" descr="A black numbers with a plus and one&#10;&#10;Description automatically generated">
            <a:extLst>
              <a:ext uri="{FF2B5EF4-FFF2-40B4-BE49-F238E27FC236}">
                <a16:creationId xmlns:a16="http://schemas.microsoft.com/office/drawing/2014/main" id="{CC94C8D6-1905-A967-376D-860E86675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0" y="5082834"/>
            <a:ext cx="45339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D7247-19EF-85F1-2FA1-460EE77E0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F047-0913-3A5B-5F11-34D10B46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4209-D1E8-6987-C78B-8753D137B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/>
          <a:lstStyle/>
          <a:p>
            <a:r>
              <a:rPr lang="en-US" dirty="0"/>
              <a:t>Understanding the fundamentals of Reinforcement Learning</a:t>
            </a:r>
          </a:p>
          <a:p>
            <a:r>
              <a:rPr lang="en-US" dirty="0"/>
              <a:t>Familiarize with Markov Decision Processes (MDPs)</a:t>
            </a:r>
          </a:p>
          <a:p>
            <a:r>
              <a:rPr lang="en-US" dirty="0"/>
              <a:t>Know about the Bellman Equation</a:t>
            </a:r>
          </a:p>
          <a:p>
            <a:r>
              <a:rPr lang="en-US" dirty="0"/>
              <a:t>Basics of Reinforcement </a:t>
            </a:r>
            <a:r>
              <a:rPr lang="en-US"/>
              <a:t>Learning from </a:t>
            </a:r>
            <a:r>
              <a:rPr lang="en-US" dirty="0"/>
              <a:t>Human Feedback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16F7E8-1708-81DE-5B13-6D2380B21ABC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68BF2DB-441F-2145-5946-A835132F9EC6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3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5AB25-B03D-14A6-7C93-0ABB9498D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90144-27AA-6EE4-B1E5-2D6C97877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Derivation of Bellman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34385-E371-7478-7973-EFF03B582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/>
          <a:lstStyle/>
          <a:p>
            <a:r>
              <a:rPr lang="en-SG" dirty="0"/>
              <a:t>Substitute G</a:t>
            </a:r>
            <a:r>
              <a:rPr lang="en-SG" baseline="-25000" dirty="0"/>
              <a:t>t</a:t>
            </a:r>
            <a:r>
              <a:rPr lang="en-SG" dirty="0"/>
              <a:t> into the Value Function:</a:t>
            </a:r>
          </a:p>
          <a:p>
            <a:endParaRPr lang="en-SG" dirty="0"/>
          </a:p>
          <a:p>
            <a:pPr marL="0" indent="0">
              <a:buNone/>
            </a:pPr>
            <a:endParaRPr lang="en-US" dirty="0"/>
          </a:p>
          <a:p>
            <a:r>
              <a:rPr lang="en-SG" dirty="0"/>
              <a:t>Express G</a:t>
            </a:r>
            <a:r>
              <a:rPr lang="en-SG" baseline="-25000" dirty="0"/>
              <a:t>t+1</a:t>
            </a:r>
            <a:r>
              <a:rPr lang="en-SG" dirty="0"/>
              <a:t>​ Using the Value Function: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55932D-BA64-AACF-86D9-6EA814053A13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2EA8F27-2ADF-C92F-6936-DC497E0FE521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2733CD-1608-A778-3860-2E08E032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02" y="1752908"/>
            <a:ext cx="7772400" cy="766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C6BD7F-1973-3BB6-5C0B-70D91424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551" y="3170921"/>
            <a:ext cx="7772400" cy="6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40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DA232-D49A-348A-C99E-6285E4A45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023A2-3852-89EE-21AC-5C79DE8F2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Bellman equation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DF117B-1742-E95A-0640-95CFBA46245C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A86234E-116D-0C1C-E1DA-BCDEF10F31C3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F190B4C-04CA-D988-A8B7-F0D222755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093" y="1977407"/>
            <a:ext cx="9907814" cy="1381941"/>
          </a:xfrm>
        </p:spPr>
      </p:pic>
    </p:spTree>
    <p:extLst>
      <p:ext uri="{BB962C8B-B14F-4D97-AF65-F5344CB8AC3E}">
        <p14:creationId xmlns:p14="http://schemas.microsoft.com/office/powerpoint/2010/main" val="262793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F2CDB-6C16-A7C4-6028-302130B27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9D74-4079-B784-9BCC-82B51E58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3969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Exploitation vs Exploration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FC4A1D-BD1C-7254-395A-64A876614A87}"/>
              </a:ext>
            </a:extLst>
          </p:cNvPr>
          <p:cNvCxnSpPr>
            <a:cxnSpLocks/>
          </p:cNvCxnSpPr>
          <p:nvPr/>
        </p:nvCxnSpPr>
        <p:spPr>
          <a:xfrm>
            <a:off x="838200" y="3648750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DA3438F-40AA-97E4-0476-607A0D1D76E1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68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68DF2-4329-3505-1501-18041F3F5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B9E26-CBF1-9A4E-C567-18E5B479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Exploitation vs.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7C4B5-32C0-E8EF-D6FB-C27D3A45D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RL, the environment is initially unknown. How to act optimal?</a:t>
            </a:r>
          </a:p>
          <a:p>
            <a:r>
              <a:rPr lang="en-US" dirty="0">
                <a:solidFill>
                  <a:srgbClr val="C00000"/>
                </a:solidFill>
              </a:rPr>
              <a:t>Exploitation</a:t>
            </a:r>
            <a:r>
              <a:rPr lang="en-US" dirty="0"/>
              <a:t>: </a:t>
            </a:r>
            <a:r>
              <a:rPr lang="en-SG" b="0" i="0" dirty="0">
                <a:effectLst/>
                <a:latin typeface="__fkGroteskNeue_598ab8"/>
              </a:rPr>
              <a:t>leverage known information to maximize immediate rewards</a:t>
            </a:r>
            <a:endParaRPr lang="en-US" b="0" i="0" dirty="0">
              <a:effectLst/>
              <a:latin typeface="__fkGroteskNeue_598ab8"/>
            </a:endParaRPr>
          </a:p>
          <a:p>
            <a:r>
              <a:rPr lang="en-US" dirty="0">
                <a:solidFill>
                  <a:srgbClr val="C00000"/>
                </a:solidFill>
                <a:latin typeface="__fkGroteskNeue_598ab8"/>
              </a:rPr>
              <a:t>Exploration</a:t>
            </a:r>
            <a:r>
              <a:rPr lang="en-US" dirty="0">
                <a:latin typeface="__fkGroteskNeue_598ab8"/>
              </a:rPr>
              <a:t>: Involves the agent taking actions that may not necessarily yield immediate rewards</a:t>
            </a:r>
          </a:p>
          <a:p>
            <a:r>
              <a:rPr lang="en-US" dirty="0">
                <a:solidFill>
                  <a:srgbClr val="C00000"/>
                </a:solidFill>
              </a:rPr>
              <a:t>Trade-off</a:t>
            </a:r>
            <a:r>
              <a:rPr lang="en-US" dirty="0"/>
              <a:t>: </a:t>
            </a:r>
            <a:r>
              <a:rPr lang="en-SG" b="0" i="0" dirty="0">
                <a:effectLst/>
                <a:latin typeface="__fkGroteskNeue_598ab8"/>
              </a:rPr>
              <a:t>Too much exploitation can lead to </a:t>
            </a:r>
            <a:r>
              <a:rPr lang="en-SG" b="0" i="0" dirty="0">
                <a:solidFill>
                  <a:srgbClr val="C00000"/>
                </a:solidFill>
                <a:effectLst/>
                <a:latin typeface="__fkGroteskNeue_598ab8"/>
              </a:rPr>
              <a:t>suboptimal</a:t>
            </a:r>
            <a:r>
              <a:rPr lang="en-SG" b="0" i="0" dirty="0">
                <a:effectLst/>
                <a:latin typeface="__fkGroteskNeue_598ab8"/>
              </a:rPr>
              <a:t> policies due to insufficient exploration, while excessive exploration can result in </a:t>
            </a:r>
            <a:r>
              <a:rPr lang="en-SG" b="0" i="0" dirty="0">
                <a:solidFill>
                  <a:srgbClr val="C00000"/>
                </a:solidFill>
                <a:effectLst/>
                <a:latin typeface="__fkGroteskNeue_598ab8"/>
              </a:rPr>
              <a:t>wasted resources </a:t>
            </a:r>
            <a:r>
              <a:rPr lang="en-SG" b="0" i="0" dirty="0">
                <a:effectLst/>
                <a:latin typeface="__fkGroteskNeue_598ab8"/>
              </a:rPr>
              <a:t>and time without gaining useful information.</a:t>
            </a:r>
          </a:p>
          <a:p>
            <a:r>
              <a:rPr lang="en-SG" dirty="0">
                <a:solidFill>
                  <a:srgbClr val="C00000"/>
                </a:solidFill>
                <a:latin typeface="__fkGroteskNeue_598ab8"/>
              </a:rPr>
              <a:t>Regret-Minimization</a:t>
            </a:r>
            <a:r>
              <a:rPr lang="en-SG" dirty="0">
                <a:latin typeface="__fkGroteskNeue_598ab8"/>
              </a:rPr>
              <a:t>: </a:t>
            </a:r>
            <a:r>
              <a:rPr lang="en-SG" b="0" i="0" dirty="0">
                <a:effectLst/>
                <a:latin typeface="__fkGroteskNeue_598ab8"/>
              </a:rPr>
              <a:t>Effective exploration strategies aim to minimize regret, which is the difference between the rewards obtained through a chosen policy and the maximum possible rewards that could have been achieved.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8F02E2-930C-784F-00AB-567B2B2E3C59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96BB6A3-B8AC-D119-349D-25C739C63E70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3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F3202-41B9-D6C2-E30A-3116987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61FA2-DA72-3532-F010-653E37DA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Exploitation vs. Exploration (Examples)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B794F-60AE-D40D-6B7F-0B6BEE23A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Restaurant Selection</a:t>
            </a:r>
          </a:p>
          <a:p>
            <a:pPr lvl="1"/>
            <a:r>
              <a:rPr lang="en-US" dirty="0"/>
              <a:t>Exploitation: Go to your </a:t>
            </a:r>
            <a:r>
              <a:rPr lang="en-US" dirty="0" err="1"/>
              <a:t>favourite</a:t>
            </a:r>
            <a:r>
              <a:rPr lang="en-US" dirty="0"/>
              <a:t> restaurant</a:t>
            </a:r>
          </a:p>
          <a:p>
            <a:pPr lvl="1"/>
            <a:r>
              <a:rPr lang="en-US" dirty="0"/>
              <a:t>Exploration: Try a new restaurant</a:t>
            </a:r>
          </a:p>
          <a:p>
            <a:r>
              <a:rPr lang="en-US" dirty="0">
                <a:solidFill>
                  <a:srgbClr val="C00000"/>
                </a:solidFill>
              </a:rPr>
              <a:t>Online Banner Advertisements</a:t>
            </a:r>
          </a:p>
          <a:p>
            <a:pPr lvl="1"/>
            <a:r>
              <a:rPr lang="en-US" dirty="0"/>
              <a:t>Exploitation: Show the most successful advert</a:t>
            </a:r>
          </a:p>
          <a:p>
            <a:pPr lvl="1"/>
            <a:r>
              <a:rPr lang="en-US" dirty="0"/>
              <a:t>Exploration: Show a different advert</a:t>
            </a:r>
          </a:p>
          <a:p>
            <a:r>
              <a:rPr lang="en-US" dirty="0">
                <a:solidFill>
                  <a:srgbClr val="C00000"/>
                </a:solidFill>
              </a:rPr>
              <a:t>Oil Drilling</a:t>
            </a:r>
          </a:p>
          <a:p>
            <a:pPr lvl="1"/>
            <a:r>
              <a:rPr lang="en-US" dirty="0"/>
              <a:t>Exploitation: Drill at the best know location</a:t>
            </a:r>
          </a:p>
          <a:p>
            <a:pPr lvl="1"/>
            <a:r>
              <a:rPr lang="en-US" dirty="0"/>
              <a:t>Exploration: Drill at a new location</a:t>
            </a:r>
          </a:p>
          <a:p>
            <a:r>
              <a:rPr lang="en-US" dirty="0">
                <a:solidFill>
                  <a:srgbClr val="C00000"/>
                </a:solidFill>
              </a:rPr>
              <a:t>Game Playing</a:t>
            </a:r>
          </a:p>
          <a:p>
            <a:pPr lvl="1"/>
            <a:r>
              <a:rPr lang="en-US" dirty="0"/>
              <a:t>Exploitation: Play the move you believe is the best</a:t>
            </a:r>
          </a:p>
          <a:p>
            <a:pPr lvl="1"/>
            <a:r>
              <a:rPr lang="en-US" dirty="0"/>
              <a:t>Exploration: Play an experimental move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886B34-59AB-2908-E42F-38FDEC4699BA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EF4AE69-4615-9B44-940A-519AE35C8543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4BDB53-3818-7A16-81EF-3F4371272F83}"/>
              </a:ext>
            </a:extLst>
          </p:cNvPr>
          <p:cNvSpPr txBox="1"/>
          <p:nvPr/>
        </p:nvSpPr>
        <p:spPr>
          <a:xfrm>
            <a:off x="7218331" y="6447210"/>
            <a:ext cx="4973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www.davidsilver.uk</a:t>
            </a:r>
            <a:r>
              <a:rPr lang="en-US" sz="1200" dirty="0"/>
              <a:t>/wp-content/uploads/2020/03/</a:t>
            </a:r>
            <a:r>
              <a:rPr lang="en-US" sz="1200" dirty="0" err="1"/>
              <a:t>XX.pdf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24656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1A1C3-6C8C-016C-6ECD-B82ADDB89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EF34-F544-800B-7C00-C7E30242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RL Algorithms (Q-Learning)</a:t>
            </a:r>
          </a:p>
        </p:txBody>
      </p:sp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2F2ED3D-4537-433C-FB3D-1ACD9BE5F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302" y="1141517"/>
            <a:ext cx="9099395" cy="4955539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3C6D83-BBBA-D426-4DEB-08EEB68DED38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7750AC1-26BC-9ADA-F578-6A61324CAAD2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205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9C8B3-CEA1-E1D9-C79B-82A37A4EF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A41C-BAC6-6784-4E65-3C4607BD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Deep Reinforcement Learning</a:t>
            </a:r>
          </a:p>
        </p:txBody>
      </p:sp>
      <p:pic>
        <p:nvPicPr>
          <p:cNvPr id="6" name="Content Placeholder 5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5C5D6CE4-085E-2C48-3E0E-60EC7E7BB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8450" y="1143000"/>
            <a:ext cx="6515100" cy="4572000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8E601D-226E-48F6-B302-9BD66549E8F5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3BB2E4B-E7FD-C2CB-ADC1-4306A39C5D59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FA6C3B8-DFC0-4804-DA86-EA1EAC0034F2}"/>
              </a:ext>
            </a:extLst>
          </p:cNvPr>
          <p:cNvCxnSpPr>
            <a:stCxn id="6" idx="1"/>
            <a:endCxn id="6" idx="3"/>
          </p:cNvCxnSpPr>
          <p:nvPr/>
        </p:nvCxnSpPr>
        <p:spPr>
          <a:xfrm>
            <a:off x="2838450" y="3429000"/>
            <a:ext cx="65151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678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31BAC-8199-A45A-BBE2-03B9BCEF5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059B4-6A22-14F1-0A96-711E6910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3969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 from Human Feedback (RLHF)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2B69DD-61F6-9DD6-D82A-2787808A3162}"/>
              </a:ext>
            </a:extLst>
          </p:cNvPr>
          <p:cNvCxnSpPr>
            <a:cxnSpLocks/>
          </p:cNvCxnSpPr>
          <p:nvPr/>
        </p:nvCxnSpPr>
        <p:spPr>
          <a:xfrm>
            <a:off x="838200" y="3648750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D6FC4BB-B860-DA9D-F39A-B21BC659EC35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83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D65C-5235-D3D6-7D83-482460919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E0721-5D2D-7636-C398-1D61B9C9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RLHF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8017D-BC4C-7EBF-6872-D3B62A767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Reinforcement Learning from Human Feedback (RLHF):</a:t>
            </a:r>
            <a:br>
              <a:rPr lang="en-US" dirty="0"/>
            </a:br>
            <a:r>
              <a:rPr lang="en-US" dirty="0"/>
              <a:t>A machine learning technique that incorporates human feedback into the AI training process.</a:t>
            </a:r>
          </a:p>
          <a:p>
            <a:r>
              <a:rPr lang="en-US" dirty="0">
                <a:solidFill>
                  <a:srgbClr val="C00000"/>
                </a:solidFill>
              </a:rPr>
              <a:t>Application Area:</a:t>
            </a:r>
            <a:br>
              <a:rPr lang="en-US" dirty="0"/>
            </a:br>
            <a:r>
              <a:rPr lang="en-US" dirty="0"/>
              <a:t>Primarily used in natural language processing (NLP) tasks.</a:t>
            </a:r>
          </a:p>
          <a:p>
            <a:r>
              <a:rPr lang="en-US" dirty="0">
                <a:solidFill>
                  <a:srgbClr val="C00000"/>
                </a:solidFill>
              </a:rPr>
              <a:t>Goal:</a:t>
            </a:r>
            <a:br>
              <a:rPr lang="en-US" dirty="0"/>
            </a:br>
            <a:r>
              <a:rPr lang="en-US" dirty="0"/>
              <a:t>Enhance the performance of AI systems and align them with human values and preferences.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EFD1A1-AA25-992E-0D74-EFA74BF23697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963FD09-99B1-A531-4797-7AE684344708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9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29939-6B1B-994A-FCE0-0CED93154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2841-87F1-D1F3-4AD8-03D02697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RLHF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63CB00-F8C6-F722-328C-A178E5B9E09B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F3DD834-79C5-C069-B183-211473C960C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F2256AA-6814-B339-6C4E-234A47E66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775687"/>
            <a:ext cx="11353800" cy="36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0E9927-8345-ABA3-A076-EE68E9585224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3763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D478-F063-2A28-30DB-18A1CCDB1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2BBD7-7401-0CBD-E265-55B10C2A6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3969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DA64B0-B56E-937D-2534-C1B063555CF8}"/>
              </a:ext>
            </a:extLst>
          </p:cNvPr>
          <p:cNvCxnSpPr>
            <a:cxnSpLocks/>
          </p:cNvCxnSpPr>
          <p:nvPr/>
        </p:nvCxnSpPr>
        <p:spPr>
          <a:xfrm>
            <a:off x="838200" y="3648750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8F02D00-F346-AE2F-8608-890D88CBAF5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759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99B96-F13B-82CD-813F-6EC6C1FF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CC7A7-2872-C496-E7D0-D4E8F7BEF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model pretraining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C9EF68-EE12-F2A9-C8B5-AE2E9904E689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F7493D5-1BE2-4DAD-2CC0-EFE17E811830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C10CDC3-DC6A-837D-E3CB-158B78B82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01" y="1135358"/>
            <a:ext cx="6139738" cy="45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CEBAFF-D77A-225E-6DF7-2BC81BF41AD3}"/>
              </a:ext>
            </a:extLst>
          </p:cNvPr>
          <p:cNvSpPr txBox="1"/>
          <p:nvPr/>
        </p:nvSpPr>
        <p:spPr>
          <a:xfrm>
            <a:off x="7280108" y="1597436"/>
            <a:ext cx="425669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Common training techniques in NLP:</a:t>
            </a:r>
            <a:endParaRPr lang="en-SG" sz="2000" b="0" dirty="0">
              <a:effectLst/>
            </a:endParaRPr>
          </a:p>
          <a:p>
            <a:pPr rtl="0"/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- Unsupervised sequence prediction</a:t>
            </a:r>
            <a:endParaRPr lang="en-SG" sz="2000" b="0" dirty="0">
              <a:effectLst/>
            </a:endParaRPr>
          </a:p>
          <a:p>
            <a:pPr rtl="0"/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- Data scraped from web</a:t>
            </a:r>
            <a:endParaRPr lang="en-SG" sz="2000" b="0" dirty="0">
              <a:effectLst/>
            </a:endParaRPr>
          </a:p>
          <a:p>
            <a:pPr rtl="0"/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- No single answer on “best” model size (examples in industry range 10B-280B parameters)</a:t>
            </a:r>
            <a:endParaRPr lang="en-SG" sz="2000" b="0" dirty="0">
              <a:effectLst/>
            </a:endParaRPr>
          </a:p>
          <a:p>
            <a:br>
              <a:rPr lang="en-SG" sz="2000" dirty="0"/>
            </a:b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00EC5C-DE79-AA62-BBD6-9C8C71D8BE6F}"/>
              </a:ext>
            </a:extLst>
          </p:cNvPr>
          <p:cNvSpPr txBox="1"/>
          <p:nvPr/>
        </p:nvSpPr>
        <p:spPr>
          <a:xfrm>
            <a:off x="7280108" y="4414885"/>
            <a:ext cx="40736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Dataset:</a:t>
            </a:r>
            <a:endParaRPr lang="en-SG" sz="2000" b="0" dirty="0">
              <a:effectLst/>
            </a:endParaRPr>
          </a:p>
          <a:p>
            <a:pPr rtl="0"/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- Reddit, other forums, news, books</a:t>
            </a:r>
            <a:br>
              <a:rPr lang="en-SG" sz="20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SG" sz="2000" b="0" i="0" u="none" strike="noStrike" dirty="0">
                <a:solidFill>
                  <a:srgbClr val="000000"/>
                </a:solidFill>
                <a:effectLst/>
              </a:rPr>
              <a:t>- Optionally include human-written text from predefined prompts</a:t>
            </a:r>
            <a:endParaRPr lang="en-SG" sz="2000" b="0" dirty="0">
              <a:effectLst/>
            </a:endParaRPr>
          </a:p>
          <a:p>
            <a:br>
              <a:rPr lang="en-SG" dirty="0"/>
            </a:b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77AF6-B667-2F3B-C2D3-6553F33EF696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89503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DE70-E7C2-7A94-F2C1-3E1FBBA34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1B99A-4D40-84D0-BDA8-5FA7FFBD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model training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87EA33-7524-0499-7717-A96992889A4F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5D09483-0B7F-72DF-8EA8-846DC2260466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C54007-D7D8-81E8-60D6-D1EF81E74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83" y="1005682"/>
            <a:ext cx="6413938" cy="484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FC0F52-8704-D031-27A4-9EF50885D6EF}"/>
              </a:ext>
            </a:extLst>
          </p:cNvPr>
          <p:cNvSpPr txBox="1"/>
          <p:nvPr/>
        </p:nvSpPr>
        <p:spPr>
          <a:xfrm>
            <a:off x="7252138" y="1448132"/>
            <a:ext cx="4398579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How to capture human sentiments in samples and curated text? What is the loss!</a:t>
            </a:r>
            <a:endParaRPr lang="en-SG" sz="2800" b="0" dirty="0">
              <a:effectLst/>
            </a:endParaRPr>
          </a:p>
          <a:p>
            <a:pPr rtl="0"/>
            <a:br>
              <a:rPr lang="en-SG" sz="2800" b="0" dirty="0">
                <a:effectLst/>
              </a:rPr>
            </a:br>
            <a:r>
              <a:rPr lang="en-SG" sz="2800" b="1" i="0" u="none" strike="noStrike" dirty="0">
                <a:solidFill>
                  <a:srgbClr val="000000"/>
                </a:solidFill>
                <a:effectLst/>
              </a:rPr>
              <a:t>Goal</a:t>
            </a:r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: get a model that maps</a:t>
            </a:r>
            <a:endParaRPr lang="en-SG" sz="2800" b="0" dirty="0">
              <a:effectLst/>
            </a:endParaRPr>
          </a:p>
          <a:p>
            <a:pPr indent="457200" rtl="0"/>
            <a:br>
              <a:rPr lang="en-SG" sz="2800" b="0" dirty="0">
                <a:effectLst/>
              </a:rPr>
            </a:br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input text → scalar reward</a:t>
            </a:r>
            <a:endParaRPr lang="en-SG" sz="2800" b="0" dirty="0">
              <a:effectLst/>
            </a:endParaRPr>
          </a:p>
          <a:p>
            <a:br>
              <a:rPr lang="en-SG" sz="2800" dirty="0"/>
            </a:b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E9F803-A89B-F913-E138-92A6EA19DF1C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55817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0A66-0FD7-6C02-450D-0914B5121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CB1EB-6BE3-0B97-0CEB-4D44E830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model training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1049BE-E508-E4D5-236B-EEE6B3327578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60009BA-C288-182D-EA37-58E89C815417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E182A3D-5117-E967-7365-C362D4B42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17588"/>
            <a:ext cx="3626950" cy="47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2463E-2F31-5A26-03E9-ACD9E82627BB}"/>
              </a:ext>
            </a:extLst>
          </p:cNvPr>
          <p:cNvSpPr txBox="1"/>
          <p:nvPr/>
        </p:nvSpPr>
        <p:spPr>
          <a:xfrm>
            <a:off x="5244662" y="1674674"/>
            <a:ext cx="610913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Prompts (input) dataset:</a:t>
            </a:r>
            <a:br>
              <a:rPr lang="en-SG" sz="2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- Prompts for specific use-case model will be used for</a:t>
            </a:r>
            <a:endParaRPr lang="en-SG" sz="2800" b="0" dirty="0">
              <a:effectLst/>
            </a:endParaRPr>
          </a:p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- E.g. chat questions or prompt-based data</a:t>
            </a:r>
            <a:endParaRPr lang="en-SG" sz="2800" b="0" dirty="0">
              <a:effectLst/>
            </a:endParaRPr>
          </a:p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- Much smaller than original pretraining!</a:t>
            </a:r>
            <a:endParaRPr lang="en-SG" sz="2800" b="0" dirty="0">
              <a:effectLst/>
            </a:endParaRPr>
          </a:p>
          <a:p>
            <a:br>
              <a:rPr lang="en-SG" sz="2800" dirty="0"/>
            </a:b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93289-3024-CD8E-C6EA-A3EF7E6ED1A9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5706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1130B-7BAA-8311-09A6-913073BF7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0B18-F6D3-46BE-6202-C90CD9D81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model training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9550E7-18D0-DBF1-D749-31AA205590F2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A4E4197-AA02-D917-4368-F4068F233E5D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4AC2E25-4331-B7DA-8A36-3A3B433A8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06206"/>
            <a:ext cx="7019979" cy="515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E9F2C8-07E7-E3F8-FE4D-B23948F2C234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54485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5208-5325-8162-2240-B9C785492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70F3-865F-6B6E-6B20-01A2EF916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model training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315E64-4AED-3186-A2FE-24A8C100301A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3D6D806-E1DB-E0AF-6178-81E4149A5E03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0676954-B5DF-81E6-CE08-9E5100F80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41107"/>
            <a:ext cx="6735324" cy="508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205F7-1966-69EA-91A3-753A49DCC618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03946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FA38F-C716-97FF-8C65-F70572ED5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A891-7CEA-37B8-78F5-CE86C7624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Reward model training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0CC8B-4C83-B0F2-FBA0-E43A2522258C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7CEF4B1-5ECA-20EF-B27B-8519D2E735D9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4F6EA7C-104E-BE9C-70F7-88C9504DF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60663"/>
            <a:ext cx="4444343" cy="3072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BAD732-46E1-5A15-9186-E23BFD03DB72}"/>
              </a:ext>
            </a:extLst>
          </p:cNvPr>
          <p:cNvSpPr txBox="1"/>
          <p:nvPr/>
        </p:nvSpPr>
        <p:spPr>
          <a:xfrm>
            <a:off x="6096000" y="1958291"/>
            <a:ext cx="544304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Reward model:</a:t>
            </a:r>
            <a:endParaRPr lang="en-SG" sz="2800" b="0" dirty="0">
              <a:effectLst/>
            </a:endParaRPr>
          </a:p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- Also transformer based LM</a:t>
            </a:r>
            <a:endParaRPr lang="en-SG" sz="2800" b="0" dirty="0">
              <a:effectLst/>
            </a:endParaRPr>
          </a:p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- Variation in sizes used (relative to policy)</a:t>
            </a:r>
            <a:endParaRPr lang="en-SG" sz="2800" b="0" dirty="0">
              <a:effectLst/>
            </a:endParaRPr>
          </a:p>
          <a:p>
            <a:pPr rtl="0"/>
            <a:r>
              <a:rPr lang="en-SG" sz="2800" b="0" i="0" u="none" strike="noStrike" dirty="0">
                <a:solidFill>
                  <a:srgbClr val="000000"/>
                </a:solidFill>
                <a:effectLst/>
              </a:rPr>
              <a:t>- Outputs scalar from text input</a:t>
            </a:r>
            <a:br>
              <a:rPr lang="en-SG" sz="2800" dirty="0"/>
            </a:b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80B67-A84E-712A-3B3A-D2F7AD819D5E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328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6A471-101F-D358-1DB6-F86FDC26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5342-5696-D51F-9A9F-BA42CF390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Fine tuning with RL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122F00-2A10-5FE3-E57D-15ED7367A172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6A21139-C8F2-2DE9-E728-19C56938F5A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DCC310D-C98F-A379-1A2C-3528F0D1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375" y="1119994"/>
            <a:ext cx="6039453" cy="514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322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AB331-FFE3-EB44-4639-28FD03AB2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529F-3AF7-DC52-4150-804C2AF9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RLHF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492005-E23F-1E54-277C-A5019DC804B1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734C49-6ECC-B89E-DB6E-662BC59502B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C3D6B7-6ED7-3EF2-8C89-10744CD24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775687"/>
            <a:ext cx="11353800" cy="360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154B2-DF5A-B413-44BE-DEAD2E874AFE}"/>
              </a:ext>
            </a:extLst>
          </p:cNvPr>
          <p:cNvSpPr txBox="1"/>
          <p:nvPr/>
        </p:nvSpPr>
        <p:spPr>
          <a:xfrm>
            <a:off x="5005552" y="6430872"/>
            <a:ext cx="71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1200" dirty="0"/>
              <a:t>Source: </a:t>
            </a:r>
            <a:r>
              <a:rPr lang="en-SG" sz="12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An introduction to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Reinforcement Learning from Human Feedback (RLHF)</a:t>
            </a:r>
            <a:r>
              <a:rPr lang="en-SG" sz="12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by </a:t>
            </a:r>
            <a:r>
              <a:rPr lang="en-SG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Nathan Lambert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1791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4186A8-940A-7B51-5EC9-A1512B203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D9C8-F235-1916-B8DA-FF7F1FE9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 | Great Contributors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6CC3F1-B685-24A4-8F21-E71A21A1098F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83C7677-D45F-88D4-CE16-12EC1730543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erson standing in front of several robotic arms&#10;&#10;Description automatically generated">
            <a:extLst>
              <a:ext uri="{FF2B5EF4-FFF2-40B4-BE49-F238E27FC236}">
                <a16:creationId xmlns:a16="http://schemas.microsoft.com/office/drawing/2014/main" id="{48959DC2-FAFB-9423-9CEB-2E8AE6E5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12" b="9932"/>
          <a:stretch/>
        </p:blipFill>
        <p:spPr>
          <a:xfrm>
            <a:off x="6163984" y="1153910"/>
            <a:ext cx="1733330" cy="2009340"/>
          </a:xfrm>
          <a:prstGeom prst="rect">
            <a:avLst/>
          </a:prstGeom>
        </p:spPr>
      </p:pic>
      <p:pic>
        <p:nvPicPr>
          <p:cNvPr id="9" name="Picture 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4ADC421-4EE7-139C-5F23-7CDE65392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354" y="1153910"/>
            <a:ext cx="1976476" cy="1976476"/>
          </a:xfrm>
          <a:prstGeom prst="rect">
            <a:avLst/>
          </a:prstGeom>
        </p:spPr>
      </p:pic>
      <p:pic>
        <p:nvPicPr>
          <p:cNvPr id="11" name="Picture 10" descr="A person with a beard&#10;&#10;Description automatically generated">
            <a:extLst>
              <a:ext uri="{FF2B5EF4-FFF2-40B4-BE49-F238E27FC236}">
                <a16:creationId xmlns:a16="http://schemas.microsoft.com/office/drawing/2014/main" id="{6AE58E62-B649-7BF4-2767-4A0CB6CD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47360"/>
            <a:ext cx="1905000" cy="1917700"/>
          </a:xfrm>
          <a:prstGeom prst="rect">
            <a:avLst/>
          </a:prstGeom>
        </p:spPr>
      </p:pic>
      <p:pic>
        <p:nvPicPr>
          <p:cNvPr id="13" name="Picture 12" descr="A person smiling in front of a green field&#10;&#10;Description automatically generated">
            <a:extLst>
              <a:ext uri="{FF2B5EF4-FFF2-40B4-BE49-F238E27FC236}">
                <a16:creationId xmlns:a16="http://schemas.microsoft.com/office/drawing/2014/main" id="{70B69C74-1DF0-8CED-CD7E-31FF95C9B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071" y="1153910"/>
            <a:ext cx="2046666" cy="204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1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32C5-26FE-531E-713B-BFBA763F8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ACF9-B68E-22A1-AA52-DD4459280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Textbook</a:t>
            </a:r>
          </a:p>
        </p:txBody>
      </p:sp>
      <p:pic>
        <p:nvPicPr>
          <p:cNvPr id="6" name="Content Placeholder 5" descr="A book cover with colorful ribbons&#10;&#10;Description automatically generated">
            <a:extLst>
              <a:ext uri="{FF2B5EF4-FFF2-40B4-BE49-F238E27FC236}">
                <a16:creationId xmlns:a16="http://schemas.microsoft.com/office/drawing/2014/main" id="{3192D330-6461-51E7-8797-10AECE834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8227" y="1136650"/>
            <a:ext cx="3915545" cy="5040313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99780E-6DBB-4BB8-1B17-E8C3BCD5EFB5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0AE4F9B-1BEF-2D6E-A5C9-621BED96ECA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25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34917-165F-909E-2D4A-974DE59C2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F751773-D572-FBBF-062A-526AA6B1E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093" y="1977407"/>
            <a:ext cx="9907814" cy="1381941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1747B9-9C9F-BF9F-1375-BD2A1021A4A3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1ACC17B-1583-8E73-8F38-5B9E6179E705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C1E4C-BB3B-1967-73CB-ED50A4BE2989}"/>
              </a:ext>
            </a:extLst>
          </p:cNvPr>
          <p:cNvSpPr txBox="1"/>
          <p:nvPr/>
        </p:nvSpPr>
        <p:spPr>
          <a:xfrm>
            <a:off x="2520158" y="3966041"/>
            <a:ext cx="7314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Bellman Equation </a:t>
            </a:r>
            <a:r>
              <a:rPr lang="en-US" sz="2800" dirty="0"/>
              <a:t>for Q-value function Q(s, a)</a:t>
            </a:r>
          </a:p>
        </p:txBody>
      </p:sp>
    </p:spTree>
    <p:extLst>
      <p:ext uri="{BB962C8B-B14F-4D97-AF65-F5344CB8AC3E}">
        <p14:creationId xmlns:p14="http://schemas.microsoft.com/office/powerpoint/2010/main" val="4030719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98DDC-08A6-2841-0739-AFA46F314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A7EC-3D74-9983-C672-BB9604FE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Q/A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3A67A-B1D6-3E3A-55AC-A991E5C2D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  <a:p>
            <a:r>
              <a:rPr lang="en-US" dirty="0"/>
              <a:t>Reinforcement Learning with Human Feedback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B38FEC-838D-3A6E-02EC-93C73A34FF9E}"/>
              </a:ext>
            </a:extLst>
          </p:cNvPr>
          <p:cNvCxnSpPr>
            <a:cxnSpLocks/>
          </p:cNvCxnSpPr>
          <p:nvPr/>
        </p:nvCxnSpPr>
        <p:spPr>
          <a:xfrm>
            <a:off x="838200" y="456247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3BE560E-F6AD-C07E-CC74-C4E46FADC65D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47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BFBE-0FDE-6618-2F9D-64E220923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29F84-C7FB-2275-BF6B-7BB4255F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Takeaways!?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D96AA-7CC6-9136-D8FA-84B45479AF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manoj@ku.edu.np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F596028-0183-9445-CB33-36887E5B5BDE}"/>
              </a:ext>
            </a:extLst>
          </p:cNvPr>
          <p:cNvCxnSpPr>
            <a:cxnSpLocks/>
          </p:cNvCxnSpPr>
          <p:nvPr/>
        </p:nvCxnSpPr>
        <p:spPr>
          <a:xfrm>
            <a:off x="831850" y="456247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799151E-10EA-F889-F1F7-C6ADBEA29CE8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62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1B245-330A-D3E2-38B1-7F08EF53A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A40A3-2946-C028-76FE-4A0688E19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64357E-5010-4C02-4C1A-980612122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manoj@ku.edu.np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A3DE74-8A9F-FD74-BCB5-C66265F18B62}"/>
              </a:ext>
            </a:extLst>
          </p:cNvPr>
          <p:cNvCxnSpPr>
            <a:cxnSpLocks/>
          </p:cNvCxnSpPr>
          <p:nvPr/>
        </p:nvCxnSpPr>
        <p:spPr>
          <a:xfrm>
            <a:off x="831850" y="4562475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FC0C222-61AB-6E11-D429-663B7E83F38F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98844-D4A2-1800-5045-A425F3D0B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DB79-688E-D3A6-8A46-D8B0A2AC8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Reinforcement Learning</a:t>
            </a:r>
          </a:p>
        </p:txBody>
      </p:sp>
      <p:pic>
        <p:nvPicPr>
          <p:cNvPr id="6" name="Content Placeholder 5" descr="A game board with black and white round pieces&#10;&#10;Description automatically generated">
            <a:extLst>
              <a:ext uri="{FF2B5EF4-FFF2-40B4-BE49-F238E27FC236}">
                <a16:creationId xmlns:a16="http://schemas.microsoft.com/office/drawing/2014/main" id="{E5780FA7-E475-121C-66EC-BD87A7735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2792"/>
            <a:ext cx="4984934" cy="2798918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720A0F-E50D-0964-E8D0-DA38E30D3734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31D7549-FE66-B12F-0DCA-FA31E78D286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ollection of video game screens&#10;&#10;Description automatically generated">
            <a:extLst>
              <a:ext uri="{FF2B5EF4-FFF2-40B4-BE49-F238E27FC236}">
                <a16:creationId xmlns:a16="http://schemas.microsoft.com/office/drawing/2014/main" id="{8634E515-B10A-26E3-8355-914D67665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886" y="1292791"/>
            <a:ext cx="4975824" cy="2798901"/>
          </a:xfrm>
          <a:prstGeom prst="rect">
            <a:avLst/>
          </a:prstGeom>
        </p:spPr>
      </p:pic>
      <p:pic>
        <p:nvPicPr>
          <p:cNvPr id="12" name="Picture 11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87693A46-E1A2-E25A-CB2C-F95704E3C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971" y="2930141"/>
            <a:ext cx="5470121" cy="321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9802-B595-17E5-6E32-A5CDC3EBD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8CAD-4520-338F-605E-E859BA701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46BF1F-AE36-A044-A5E3-64C8DDF91C41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EEFFE42-6555-EAA4-0F28-4A9F150A9154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78C146-4DC1-8F30-8833-83FD777FF728}"/>
              </a:ext>
            </a:extLst>
          </p:cNvPr>
          <p:cNvSpPr/>
          <p:nvPr/>
        </p:nvSpPr>
        <p:spPr>
          <a:xfrm>
            <a:off x="1886857" y="2641600"/>
            <a:ext cx="2046514" cy="787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EE30695-BCC8-5D0E-1ABB-E356E548ECB2}"/>
              </a:ext>
            </a:extLst>
          </p:cNvPr>
          <p:cNvSpPr/>
          <p:nvPr/>
        </p:nvSpPr>
        <p:spPr>
          <a:xfrm>
            <a:off x="7453086" y="2641600"/>
            <a:ext cx="2046514" cy="7874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242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4BD73-516C-361A-521F-63C58AB85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FC03-56FF-5E02-89EA-FD14BE334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818111-82F6-DB90-CFA3-C0D67425E797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4B7C2D9-0322-18DD-C610-E12AD7BA4A8A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BA63C9-647F-8589-5634-ECC913AC8B18}"/>
              </a:ext>
            </a:extLst>
          </p:cNvPr>
          <p:cNvSpPr/>
          <p:nvPr/>
        </p:nvSpPr>
        <p:spPr>
          <a:xfrm>
            <a:off x="1886857" y="2641600"/>
            <a:ext cx="2046514" cy="787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6D2A5F-1383-87D9-263F-F2DCA7F93803}"/>
              </a:ext>
            </a:extLst>
          </p:cNvPr>
          <p:cNvSpPr/>
          <p:nvPr/>
        </p:nvSpPr>
        <p:spPr>
          <a:xfrm>
            <a:off x="7424057" y="2641600"/>
            <a:ext cx="2046514" cy="7874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5841F399-13B2-3446-4F8E-CFA1C699CBE4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>
            <a:off x="5678714" y="660400"/>
            <a:ext cx="12700" cy="5537200"/>
          </a:xfrm>
          <a:prstGeom prst="bentConnector3">
            <a:avLst>
              <a:gd name="adj1" fmla="val 10142858"/>
            </a:avLst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5791F73-0F34-5E29-4859-EAAD9F521371}"/>
              </a:ext>
            </a:extLst>
          </p:cNvPr>
          <p:cNvSpPr txBox="1"/>
          <p:nvPr/>
        </p:nvSpPr>
        <p:spPr>
          <a:xfrm>
            <a:off x="5085026" y="4845772"/>
            <a:ext cx="11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</a:t>
            </a:r>
            <a:r>
              <a:rPr lang="en-US" sz="2400" dirty="0" err="1"/>
              <a:t>s</a:t>
            </a:r>
            <a:r>
              <a:rPr lang="en-US" sz="2400" baseline="-25000" dirty="0" err="1"/>
              <a:t>t</a:t>
            </a:r>
            <a:endParaRPr 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474926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04A88-028D-A077-AA09-F2B1AADF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256A3-C861-B70E-C3D2-BE90EA4B1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462"/>
            <a:ext cx="10515600" cy="605031"/>
          </a:xfrm>
        </p:spPr>
        <p:txBody>
          <a:bodyPr>
            <a:normAutofit fontScale="90000"/>
          </a:bodyPr>
          <a:lstStyle/>
          <a:p>
            <a:r>
              <a:rPr lang="en-US" dirty="0"/>
              <a:t>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9A2EAB-2955-3232-EF28-397F1A5D75D2}"/>
              </a:ext>
            </a:extLst>
          </p:cNvPr>
          <p:cNvCxnSpPr>
            <a:cxnSpLocks/>
          </p:cNvCxnSpPr>
          <p:nvPr/>
        </p:nvCxnSpPr>
        <p:spPr>
          <a:xfrm>
            <a:off x="838200" y="847493"/>
            <a:ext cx="105156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7FC359E-242E-F390-3003-0BA509D05833}"/>
              </a:ext>
            </a:extLst>
          </p:cNvPr>
          <p:cNvSpPr/>
          <p:nvPr/>
        </p:nvSpPr>
        <p:spPr>
          <a:xfrm>
            <a:off x="0" y="6724210"/>
            <a:ext cx="12192000" cy="1337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8FEC36-5246-F686-14BF-C65B2BD31C09}"/>
              </a:ext>
            </a:extLst>
          </p:cNvPr>
          <p:cNvSpPr/>
          <p:nvPr/>
        </p:nvSpPr>
        <p:spPr>
          <a:xfrm>
            <a:off x="1886857" y="2641600"/>
            <a:ext cx="2046514" cy="787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A7D4EC2-DA5C-A5CB-E251-90DBB3C2F5F0}"/>
              </a:ext>
            </a:extLst>
          </p:cNvPr>
          <p:cNvSpPr/>
          <p:nvPr/>
        </p:nvSpPr>
        <p:spPr>
          <a:xfrm>
            <a:off x="7424058" y="2641600"/>
            <a:ext cx="2046514" cy="787400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6702476F-AD96-F76B-F9A4-EE6505F4F868}"/>
              </a:ext>
            </a:extLst>
          </p:cNvPr>
          <p:cNvCxnSpPr>
            <a:cxnSpLocks/>
            <a:stCxn id="6" idx="2"/>
            <a:endCxn id="4" idx="2"/>
          </p:cNvCxnSpPr>
          <p:nvPr/>
        </p:nvCxnSpPr>
        <p:spPr>
          <a:xfrm rot="5400000">
            <a:off x="5678715" y="660400"/>
            <a:ext cx="12700" cy="5537201"/>
          </a:xfrm>
          <a:prstGeom prst="bentConnector3">
            <a:avLst>
              <a:gd name="adj1" fmla="val 9914283"/>
            </a:avLst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95891E-3053-60DB-A0FE-B176B7DCA9F1}"/>
              </a:ext>
            </a:extLst>
          </p:cNvPr>
          <p:cNvSpPr txBox="1"/>
          <p:nvPr/>
        </p:nvSpPr>
        <p:spPr>
          <a:xfrm>
            <a:off x="5085026" y="4845772"/>
            <a:ext cx="118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 </a:t>
            </a:r>
            <a:r>
              <a:rPr lang="en-US" sz="2400" dirty="0" err="1"/>
              <a:t>s</a:t>
            </a:r>
            <a:r>
              <a:rPr lang="en-US" sz="2400" baseline="-25000" dirty="0" err="1"/>
              <a:t>t</a:t>
            </a:r>
            <a:endParaRPr lang="en-US" sz="2400" baseline="-25000" dirty="0"/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EDFA275-78E0-C38F-CF92-1C32EF30C783}"/>
              </a:ext>
            </a:extLst>
          </p:cNvPr>
          <p:cNvCxnSpPr>
            <a:stCxn id="4" idx="0"/>
            <a:endCxn id="6" idx="0"/>
          </p:cNvCxnSpPr>
          <p:nvPr/>
        </p:nvCxnSpPr>
        <p:spPr>
          <a:xfrm rot="5400000" flipH="1" flipV="1">
            <a:off x="5678714" y="-127000"/>
            <a:ext cx="12700" cy="5537201"/>
          </a:xfrm>
          <a:prstGeom prst="bentConnector3">
            <a:avLst>
              <a:gd name="adj1" fmla="val 5457150"/>
            </a:avLst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D5A6AD-2D38-0438-454D-5522108B480F}"/>
              </a:ext>
            </a:extLst>
          </p:cNvPr>
          <p:cNvSpPr txBox="1"/>
          <p:nvPr/>
        </p:nvSpPr>
        <p:spPr>
          <a:xfrm>
            <a:off x="5085026" y="1367209"/>
            <a:ext cx="13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Action a</a:t>
            </a:r>
            <a:r>
              <a:rPr lang="en-US" sz="2400" baseline="-250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972749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2137</TotalTime>
  <Words>1435</Words>
  <Application>Microsoft Macintosh PowerPoint</Application>
  <PresentationFormat>Widescreen</PresentationFormat>
  <Paragraphs>199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__fkGroteskNeue_598ab8</vt:lpstr>
      <vt:lpstr>Aptos</vt:lpstr>
      <vt:lpstr>Aptos Display</vt:lpstr>
      <vt:lpstr>Arial</vt:lpstr>
      <vt:lpstr>Office Theme</vt:lpstr>
      <vt:lpstr>Reinforcement Learning &amp; Reinforcement Learning from Human Feedback</vt:lpstr>
      <vt:lpstr>Outline</vt:lpstr>
      <vt:lpstr>Learning Objectives</vt:lpstr>
      <vt:lpstr>Reinforcement Learning</vt:lpstr>
      <vt:lpstr>PowerPoint Presentation</vt:lpstr>
      <vt:lpstr>Overview of Reinforcement Learning</vt:lpstr>
      <vt:lpstr>Reinforcement Learning</vt:lpstr>
      <vt:lpstr>Reinforcement Learning</vt:lpstr>
      <vt:lpstr>Reinforcement Learning</vt:lpstr>
      <vt:lpstr>Reinforcement Learning</vt:lpstr>
      <vt:lpstr>Overview of Reinforcement Learning</vt:lpstr>
      <vt:lpstr>Overview of Reinforcement Learning</vt:lpstr>
      <vt:lpstr>Overview of Reinforcement Learning</vt:lpstr>
      <vt:lpstr>Overview of Reinforcement Learning</vt:lpstr>
      <vt:lpstr>Overview of Reinforcement Learning</vt:lpstr>
      <vt:lpstr>Overview of Reinforcement Learning</vt:lpstr>
      <vt:lpstr>Overview of Reinforcement Learning</vt:lpstr>
      <vt:lpstr>Overview of Reinforcement Leanring</vt:lpstr>
      <vt:lpstr>Cart-Pole Problem</vt:lpstr>
      <vt:lpstr>Robot Locomotion</vt:lpstr>
      <vt:lpstr>Atari games</vt:lpstr>
      <vt:lpstr>Go</vt:lpstr>
      <vt:lpstr>Markov Decision Process</vt:lpstr>
      <vt:lpstr>Markov Decision Process</vt:lpstr>
      <vt:lpstr>A simple MDP: Grid Example</vt:lpstr>
      <vt:lpstr>A simple MDP: Grid Example</vt:lpstr>
      <vt:lpstr>Core Concepts</vt:lpstr>
      <vt:lpstr>Value functions</vt:lpstr>
      <vt:lpstr>Rewards</vt:lpstr>
      <vt:lpstr>Derivation of Bellman Equation</vt:lpstr>
      <vt:lpstr>Bellman equation</vt:lpstr>
      <vt:lpstr>Exploitation vs Exploration</vt:lpstr>
      <vt:lpstr>Exploitation vs. Exploration</vt:lpstr>
      <vt:lpstr>Exploitation vs. Exploration (Examples)</vt:lpstr>
      <vt:lpstr>RL Algorithms (Q-Learning)</vt:lpstr>
      <vt:lpstr>Deep Reinforcement Learning</vt:lpstr>
      <vt:lpstr>Reinforcement Learning from Human Feedback (RLHF)</vt:lpstr>
      <vt:lpstr>RLHF</vt:lpstr>
      <vt:lpstr>RLHF Overview</vt:lpstr>
      <vt:lpstr>Language model pretraining</vt:lpstr>
      <vt:lpstr>Reward model training</vt:lpstr>
      <vt:lpstr>Reward model training</vt:lpstr>
      <vt:lpstr>Reward model training</vt:lpstr>
      <vt:lpstr>Reward model training</vt:lpstr>
      <vt:lpstr>Reward model training</vt:lpstr>
      <vt:lpstr>Fine tuning with RL</vt:lpstr>
      <vt:lpstr>RLHF Overview</vt:lpstr>
      <vt:lpstr>Reinforcement learning | Great Contributors</vt:lpstr>
      <vt:lpstr>Textbook</vt:lpstr>
      <vt:lpstr>Q/A</vt:lpstr>
      <vt:lpstr>Takeaways!?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Shakya</dc:creator>
  <cp:lastModifiedBy>Manoj Shakya</cp:lastModifiedBy>
  <cp:revision>66</cp:revision>
  <dcterms:created xsi:type="dcterms:W3CDTF">2025-01-02T16:06:43Z</dcterms:created>
  <dcterms:modified xsi:type="dcterms:W3CDTF">2025-01-06T05:30:43Z</dcterms:modified>
</cp:coreProperties>
</file>